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415" r:id="rId2"/>
    <p:sldId id="717" r:id="rId3"/>
    <p:sldId id="728" r:id="rId4"/>
    <p:sldId id="729" r:id="rId5"/>
    <p:sldId id="718" r:id="rId6"/>
    <p:sldId id="730" r:id="rId7"/>
    <p:sldId id="720" r:id="rId8"/>
    <p:sldId id="723" r:id="rId9"/>
    <p:sldId id="802" r:id="rId10"/>
    <p:sldId id="721" r:id="rId11"/>
    <p:sldId id="731" r:id="rId12"/>
    <p:sldId id="734" r:id="rId13"/>
    <p:sldId id="803" r:id="rId14"/>
    <p:sldId id="733" r:id="rId15"/>
    <p:sldId id="724" r:id="rId16"/>
    <p:sldId id="804" r:id="rId17"/>
    <p:sldId id="736" r:id="rId18"/>
    <p:sldId id="630" r:id="rId19"/>
    <p:sldId id="631" r:id="rId20"/>
    <p:sldId id="632" r:id="rId21"/>
    <p:sldId id="633" r:id="rId22"/>
    <p:sldId id="634" r:id="rId23"/>
    <p:sldId id="635" r:id="rId24"/>
    <p:sldId id="636" r:id="rId25"/>
    <p:sldId id="637" r:id="rId26"/>
    <p:sldId id="638" r:id="rId27"/>
    <p:sldId id="698" r:id="rId28"/>
    <p:sldId id="639" r:id="rId29"/>
    <p:sldId id="640" r:id="rId30"/>
    <p:sldId id="641" r:id="rId31"/>
    <p:sldId id="642" r:id="rId32"/>
    <p:sldId id="643" r:id="rId33"/>
    <p:sldId id="654" r:id="rId34"/>
    <p:sldId id="647" r:id="rId35"/>
    <p:sldId id="648" r:id="rId36"/>
    <p:sldId id="650" r:id="rId37"/>
    <p:sldId id="651" r:id="rId38"/>
    <p:sldId id="652" r:id="rId39"/>
    <p:sldId id="656" r:id="rId40"/>
    <p:sldId id="792" r:id="rId41"/>
    <p:sldId id="793" r:id="rId42"/>
    <p:sldId id="801" r:id="rId43"/>
    <p:sldId id="805" r:id="rId44"/>
    <p:sldId id="806" r:id="rId45"/>
    <p:sldId id="794" r:id="rId46"/>
    <p:sldId id="795" r:id="rId47"/>
    <p:sldId id="796" r:id="rId48"/>
    <p:sldId id="797" r:id="rId49"/>
    <p:sldId id="799" r:id="rId50"/>
    <p:sldId id="791" r:id="rId51"/>
    <p:sldId id="798" r:id="rId52"/>
    <p:sldId id="735" r:id="rId53"/>
    <p:sldId id="716" r:id="rId54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u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F8F8F8"/>
    <a:srgbClr val="6600CC"/>
    <a:srgbClr val="B061FF"/>
    <a:srgbClr val="3399FF"/>
    <a:srgbClr val="FFCC66"/>
    <a:srgbClr val="FFFF99"/>
    <a:srgbClr val="CC66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8" autoAdjust="0"/>
    <p:restoredTop sz="87338" autoAdjust="0"/>
  </p:normalViewPr>
  <p:slideViewPr>
    <p:cSldViewPr>
      <p:cViewPr varScale="1">
        <p:scale>
          <a:sx n="74" d="100"/>
          <a:sy n="74" d="100"/>
        </p:scale>
        <p:origin x="-13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4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93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025360892388451"/>
          <c:y val="7.2999007745982974E-2"/>
          <c:w val="0.78301552930883644"/>
          <c:h val="0.74439776582805195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(species-level)'!$H$3:$H$31</c:f>
              <c:numCache>
                <c:formatCode>General</c:formatCode>
                <c:ptCount val="29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7</c:v>
                </c:pt>
                <c:pt idx="5">
                  <c:v>15</c:v>
                </c:pt>
                <c:pt idx="6">
                  <c:v>17</c:v>
                </c:pt>
                <c:pt idx="7">
                  <c:v>34</c:v>
                </c:pt>
                <c:pt idx="8">
                  <c:v>51</c:v>
                </c:pt>
                <c:pt idx="9">
                  <c:v>57</c:v>
                </c:pt>
                <c:pt idx="10">
                  <c:v>118</c:v>
                </c:pt>
                <c:pt idx="11">
                  <c:v>151</c:v>
                </c:pt>
                <c:pt idx="12">
                  <c:v>210</c:v>
                </c:pt>
                <c:pt idx="13">
                  <c:v>278</c:v>
                </c:pt>
                <c:pt idx="14">
                  <c:v>352</c:v>
                </c:pt>
                <c:pt idx="15">
                  <c:v>409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tx2"/>
              </a:solidFill>
              <a:prstDash val="dash"/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(species-level)'!$I$3:$I$31</c:f>
              <c:numCache>
                <c:formatCode>General</c:formatCode>
                <c:ptCount val="29"/>
                <c:pt idx="15">
                  <c:v>409</c:v>
                </c:pt>
                <c:pt idx="16" formatCode="0">
                  <c:v>557.37051080109268</c:v>
                </c:pt>
                <c:pt idx="17" formatCode="0">
                  <c:v>760.80438701788648</c:v>
                </c:pt>
                <c:pt idx="18" formatCode="0">
                  <c:v>1039.7367824725734</c:v>
                </c:pt>
                <c:pt idx="19" formatCode="0">
                  <c:v>1422.1867592462913</c:v>
                </c:pt>
                <c:pt idx="20" formatCode="0">
                  <c:v>1946.5718328974426</c:v>
                </c:pt>
                <c:pt idx="21" formatCode="0">
                  <c:v>2665.5670536262842</c:v>
                </c:pt>
                <c:pt idx="22" formatCode="0">
                  <c:v>3651.3962722793553</c:v>
                </c:pt>
                <c:pt idx="23" formatCode="0">
                  <c:v>5003.0871046121256</c:v>
                </c:pt>
                <c:pt idx="24" formatCode="0">
                  <c:v>6856.418362848236</c:v>
                </c:pt>
                <c:pt idx="25" formatCode="0">
                  <c:v>9397.5591848419735</c:v>
                </c:pt>
                <c:pt idx="26" formatCode="0">
                  <c:v>12881.769926179126</c:v>
                </c:pt>
                <c:pt idx="27" formatCode="0">
                  <c:v>17659.043340143708</c:v>
                </c:pt>
                <c:pt idx="28" formatCode="0">
                  <c:v>24209.261729922051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(species-level)'!$J$3:$J$31</c:f>
              <c:numCache>
                <c:formatCode>General</c:formatCode>
                <c:ptCount val="29"/>
                <c:pt idx="0">
                  <c:v>4</c:v>
                </c:pt>
                <c:pt idx="1">
                  <c:v>9</c:v>
                </c:pt>
                <c:pt idx="2">
                  <c:v>12</c:v>
                </c:pt>
                <c:pt idx="3">
                  <c:v>22</c:v>
                </c:pt>
                <c:pt idx="4">
                  <c:v>42</c:v>
                </c:pt>
                <c:pt idx="5">
                  <c:v>64</c:v>
                </c:pt>
                <c:pt idx="6">
                  <c:v>100</c:v>
                </c:pt>
                <c:pt idx="7">
                  <c:v>143</c:v>
                </c:pt>
                <c:pt idx="8">
                  <c:v>199</c:v>
                </c:pt>
                <c:pt idx="9">
                  <c:v>304</c:v>
                </c:pt>
                <c:pt idx="10">
                  <c:v>517</c:v>
                </c:pt>
                <c:pt idx="11">
                  <c:v>638</c:v>
                </c:pt>
                <c:pt idx="12">
                  <c:v>977</c:v>
                </c:pt>
                <c:pt idx="13">
                  <c:v>1404</c:v>
                </c:pt>
                <c:pt idx="14">
                  <c:v>1992</c:v>
                </c:pt>
                <c:pt idx="15">
                  <c:v>2817</c:v>
                </c:pt>
              </c:numCache>
            </c:numRef>
          </c:val>
          <c:smooth val="0"/>
        </c:ser>
        <c:ser>
          <c:idx val="3"/>
          <c:order val="3"/>
          <c:spPr>
            <a:ln>
              <a:solidFill>
                <a:srgbClr val="C00000"/>
              </a:solidFill>
              <a:prstDash val="dash"/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(species-level)'!$K$3:$K$31</c:f>
              <c:numCache>
                <c:formatCode>General</c:formatCode>
                <c:ptCount val="29"/>
                <c:pt idx="15">
                  <c:v>2817</c:v>
                </c:pt>
                <c:pt idx="16" formatCode="0">
                  <c:v>4119.8932603597987</c:v>
                </c:pt>
                <c:pt idx="17" formatCode="0">
                  <c:v>6017.2340684094124</c:v>
                </c:pt>
                <c:pt idx="18" formatCode="0">
                  <c:v>8780.2402573402196</c:v>
                </c:pt>
                <c:pt idx="19" formatCode="0">
                  <c:v>12803.873316662641</c:v>
                </c:pt>
                <c:pt idx="20" formatCode="0">
                  <c:v>18663.296672618697</c:v>
                </c:pt>
                <c:pt idx="21" formatCode="0">
                  <c:v>27196.093167263527</c:v>
                </c:pt>
                <c:pt idx="22" formatCode="0">
                  <c:v>39621.994419988943</c:v>
                </c:pt>
                <c:pt idx="23" formatCode="0">
                  <c:v>57717.236939761446</c:v>
                </c:pt>
                <c:pt idx="24" formatCode="0">
                  <c:v>84068.468547819459</c:v>
                </c:pt>
                <c:pt idx="25" formatCode="0">
                  <c:v>122442.50009245142</c:v>
                </c:pt>
                <c:pt idx="26" formatCode="0">
                  <c:v>178324.75709246614</c:v>
                </c:pt>
                <c:pt idx="27" formatCode="0">
                  <c:v>259703.40097520768</c:v>
                </c:pt>
                <c:pt idx="28" formatCode="0">
                  <c:v>378211.20713257743</c:v>
                </c:pt>
              </c:numCache>
            </c:numRef>
          </c:val>
          <c:smooth val="0"/>
        </c:ser>
        <c:ser>
          <c:idx val="4"/>
          <c:order val="4"/>
          <c:spPr>
            <a:ln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(species-level)'!$L$3:$L$31</c:f>
              <c:numCache>
                <c:formatCode>General</c:formatCode>
                <c:ptCount val="29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7</c:v>
                </c:pt>
                <c:pt idx="4">
                  <c:v>10</c:v>
                </c:pt>
                <c:pt idx="5">
                  <c:v>15</c:v>
                </c:pt>
                <c:pt idx="6">
                  <c:v>17</c:v>
                </c:pt>
                <c:pt idx="7">
                  <c:v>20</c:v>
                </c:pt>
                <c:pt idx="8">
                  <c:v>24</c:v>
                </c:pt>
                <c:pt idx="9">
                  <c:v>32</c:v>
                </c:pt>
                <c:pt idx="10">
                  <c:v>48</c:v>
                </c:pt>
                <c:pt idx="11">
                  <c:v>53</c:v>
                </c:pt>
                <c:pt idx="12">
                  <c:v>64</c:v>
                </c:pt>
                <c:pt idx="13">
                  <c:v>88</c:v>
                </c:pt>
                <c:pt idx="14">
                  <c:v>122</c:v>
                </c:pt>
                <c:pt idx="15">
                  <c:v>160</c:v>
                </c:pt>
              </c:numCache>
            </c:numRef>
          </c:val>
          <c:smooth val="0"/>
        </c:ser>
        <c:ser>
          <c:idx val="5"/>
          <c:order val="5"/>
          <c:spPr>
            <a:ln>
              <a:solidFill>
                <a:schemeClr val="accent3">
                  <a:lumMod val="50000"/>
                </a:schemeClr>
              </a:solidFill>
              <a:prstDash val="sysDash"/>
            </a:ln>
          </c:spPr>
          <c:marker>
            <c:symbol val="none"/>
          </c:marker>
          <c:cat>
            <c:numRef>
              <c:f>'[sequenced_genomes_by_year.xlsx]GOLD by kingdom (species-level)'!$A$3:$A$31</c:f>
              <c:numCache>
                <c:formatCode>General</c:formatCode>
                <c:ptCount val="29"/>
                <c:pt idx="0">
                  <c:v>1997</c:v>
                </c:pt>
                <c:pt idx="1">
                  <c:v>1998</c:v>
                </c:pt>
                <c:pt idx="2">
                  <c:v>1999</c:v>
                </c:pt>
                <c:pt idx="3">
                  <c:v>2000</c:v>
                </c:pt>
                <c:pt idx="4">
                  <c:v>2001</c:v>
                </c:pt>
                <c:pt idx="5">
                  <c:v>2002</c:v>
                </c:pt>
                <c:pt idx="6">
                  <c:v>2003</c:v>
                </c:pt>
                <c:pt idx="7">
                  <c:v>2004</c:v>
                </c:pt>
                <c:pt idx="8">
                  <c:v>2005</c:v>
                </c:pt>
                <c:pt idx="9">
                  <c:v>2006</c:v>
                </c:pt>
                <c:pt idx="10">
                  <c:v>2007</c:v>
                </c:pt>
                <c:pt idx="11">
                  <c:v>2008</c:v>
                </c:pt>
                <c:pt idx="12">
                  <c:v>2009</c:v>
                </c:pt>
                <c:pt idx="13">
                  <c:v>2010</c:v>
                </c:pt>
                <c:pt idx="14">
                  <c:v>2011</c:v>
                </c:pt>
                <c:pt idx="15">
                  <c:v>2012</c:v>
                </c:pt>
                <c:pt idx="16">
                  <c:v>2013</c:v>
                </c:pt>
                <c:pt idx="17">
                  <c:v>2014</c:v>
                </c:pt>
                <c:pt idx="18">
                  <c:v>2015</c:v>
                </c:pt>
                <c:pt idx="19">
                  <c:v>2016</c:v>
                </c:pt>
                <c:pt idx="20">
                  <c:v>2017</c:v>
                </c:pt>
                <c:pt idx="21">
                  <c:v>2018</c:v>
                </c:pt>
                <c:pt idx="22">
                  <c:v>2019</c:v>
                </c:pt>
                <c:pt idx="23">
                  <c:v>2020</c:v>
                </c:pt>
                <c:pt idx="24">
                  <c:v>2021</c:v>
                </c:pt>
                <c:pt idx="25">
                  <c:v>2022</c:v>
                </c:pt>
                <c:pt idx="26">
                  <c:v>2023</c:v>
                </c:pt>
                <c:pt idx="27">
                  <c:v>2024</c:v>
                </c:pt>
                <c:pt idx="28">
                  <c:v>2025</c:v>
                </c:pt>
              </c:numCache>
            </c:numRef>
          </c:cat>
          <c:val>
            <c:numRef>
              <c:f>'[sequenced_genomes_by_year.xlsx]GOLD by kingdom (species-level)'!$M$3:$M$31</c:f>
              <c:numCache>
                <c:formatCode>General</c:formatCode>
                <c:ptCount val="29"/>
                <c:pt idx="15">
                  <c:v>160</c:v>
                </c:pt>
                <c:pt idx="16" formatCode="0">
                  <c:v>195.20526269832607</c:v>
                </c:pt>
                <c:pt idx="17" formatCode="0">
                  <c:v>239.13178926294975</c:v>
                </c:pt>
                <c:pt idx="18" formatCode="0">
                  <c:v>293.94006473491021</c:v>
                </c:pt>
                <c:pt idx="19" formatCode="0">
                  <c:v>362.32578277685838</c:v>
                </c:pt>
                <c:pt idx="20" formatCode="0">
                  <c:v>447.65243083943147</c:v>
                </c:pt>
                <c:pt idx="21" formatCode="0">
                  <c:v>554.11672013925602</c:v>
                </c:pt>
                <c:pt idx="22" formatCode="0">
                  <c:v>686.95499696696697</c:v>
                </c:pt>
                <c:pt idx="23" formatCode="0">
                  <c:v>852.70078747200716</c:v>
                </c:pt>
                <c:pt idx="24" formatCode="0">
                  <c:v>1059.5061430230219</c:v>
                </c:pt>
                <c:pt idx="25" formatCode="0">
                  <c:v>1317.5425912143326</c:v>
                </c:pt>
                <c:pt idx="26" formatCode="0">
                  <c:v>1639.5014129178753</c:v>
                </c:pt>
                <c:pt idx="27" formatCode="0">
                  <c:v>2041.2178510386161</c:v>
                </c:pt>
                <c:pt idx="28" formatCode="0">
                  <c:v>2542.4499520959321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291456"/>
        <c:axId val="158292992"/>
      </c:lineChart>
      <c:catAx>
        <c:axId val="15829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 anchor="t" anchorCtr="0"/>
          <a:lstStyle/>
          <a:p>
            <a:pPr>
              <a:defRPr sz="1400"/>
            </a:pPr>
            <a:endParaRPr lang="en-US"/>
          </a:p>
        </c:txPr>
        <c:crossAx val="158292992"/>
        <c:crosses val="autoZero"/>
        <c:auto val="1"/>
        <c:lblAlgn val="ctr"/>
        <c:lblOffset val="100"/>
        <c:noMultiLvlLbl val="0"/>
      </c:catAx>
      <c:valAx>
        <c:axId val="158292992"/>
        <c:scaling>
          <c:logBase val="10"/>
          <c:orientation val="minMax"/>
          <c:max val="100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5829145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07407407407408"/>
          <c:y val="0.16378991688538952"/>
          <c:w val="0.74517680081656468"/>
          <c:h val="0.7002900809273841"/>
        </c:manualLayout>
      </c:layout>
      <c:lineChart>
        <c:grouping val="standar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Number of PubMed-indexed articles</c:v>
                </c:pt>
              </c:strCache>
            </c:strRef>
          </c:tx>
          <c:spPr>
            <a:ln w="34925">
              <a:solidFill>
                <a:srgbClr val="3366CC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34925">
                <a:solidFill>
                  <a:srgbClr val="3366CC"/>
                </a:solidFill>
              </a:ln>
            </c:spPr>
          </c:marker>
          <c:cat>
            <c:numRef>
              <c:f>Sheet1!$B$11:$B$41</c:f>
              <c:numCache>
                <c:formatCode>General</c:formatCode>
                <c:ptCount val="31"/>
                <c:pt idx="0">
                  <c:v>1979</c:v>
                </c:pt>
                <c:pt idx="1">
                  <c:v>1980</c:v>
                </c:pt>
                <c:pt idx="2">
                  <c:v>1981</c:v>
                </c:pt>
                <c:pt idx="3">
                  <c:v>1982</c:v>
                </c:pt>
                <c:pt idx="4">
                  <c:v>1983</c:v>
                </c:pt>
                <c:pt idx="5">
                  <c:v>1984</c:v>
                </c:pt>
                <c:pt idx="6">
                  <c:v>1985</c:v>
                </c:pt>
                <c:pt idx="7">
                  <c:v>1986</c:v>
                </c:pt>
                <c:pt idx="8">
                  <c:v>1987</c:v>
                </c:pt>
                <c:pt idx="9">
                  <c:v>1988</c:v>
                </c:pt>
                <c:pt idx="10">
                  <c:v>1989</c:v>
                </c:pt>
                <c:pt idx="11">
                  <c:v>1990</c:v>
                </c:pt>
                <c:pt idx="12">
                  <c:v>1991</c:v>
                </c:pt>
                <c:pt idx="13">
                  <c:v>1992</c:v>
                </c:pt>
                <c:pt idx="14">
                  <c:v>1993</c:v>
                </c:pt>
                <c:pt idx="15">
                  <c:v>1994</c:v>
                </c:pt>
                <c:pt idx="16">
                  <c:v>1995</c:v>
                </c:pt>
                <c:pt idx="17">
                  <c:v>1996</c:v>
                </c:pt>
                <c:pt idx="18">
                  <c:v>1997</c:v>
                </c:pt>
                <c:pt idx="19">
                  <c:v>1998</c:v>
                </c:pt>
                <c:pt idx="20">
                  <c:v>1999</c:v>
                </c:pt>
                <c:pt idx="21">
                  <c:v>2000</c:v>
                </c:pt>
                <c:pt idx="22">
                  <c:v>2001</c:v>
                </c:pt>
                <c:pt idx="23">
                  <c:v>2002</c:v>
                </c:pt>
                <c:pt idx="24">
                  <c:v>2003</c:v>
                </c:pt>
                <c:pt idx="25">
                  <c:v>2004</c:v>
                </c:pt>
                <c:pt idx="26">
                  <c:v>2005</c:v>
                </c:pt>
                <c:pt idx="27">
                  <c:v>2006</c:v>
                </c:pt>
                <c:pt idx="28">
                  <c:v>2007</c:v>
                </c:pt>
                <c:pt idx="29">
                  <c:v>2008</c:v>
                </c:pt>
                <c:pt idx="30">
                  <c:v>2009</c:v>
                </c:pt>
              </c:numCache>
            </c:numRef>
          </c:cat>
          <c:val>
            <c:numRef>
              <c:f>Sheet1!$C$11:$C$41</c:f>
              <c:numCache>
                <c:formatCode>General</c:formatCode>
                <c:ptCount val="31"/>
                <c:pt idx="0">
                  <c:v>279631</c:v>
                </c:pt>
                <c:pt idx="1">
                  <c:v>277818</c:v>
                </c:pt>
                <c:pt idx="2">
                  <c:v>280311</c:v>
                </c:pt>
                <c:pt idx="3">
                  <c:v>291892</c:v>
                </c:pt>
                <c:pt idx="4">
                  <c:v>305387</c:v>
                </c:pt>
                <c:pt idx="5">
                  <c:v>314424</c:v>
                </c:pt>
                <c:pt idx="6">
                  <c:v>331330</c:v>
                </c:pt>
                <c:pt idx="7">
                  <c:v>345280</c:v>
                </c:pt>
                <c:pt idx="8">
                  <c:v>363316</c:v>
                </c:pt>
                <c:pt idx="9">
                  <c:v>381400</c:v>
                </c:pt>
                <c:pt idx="10">
                  <c:v>398147</c:v>
                </c:pt>
                <c:pt idx="11">
                  <c:v>405255</c:v>
                </c:pt>
                <c:pt idx="12">
                  <c:v>406970</c:v>
                </c:pt>
                <c:pt idx="13">
                  <c:v>411661</c:v>
                </c:pt>
                <c:pt idx="14">
                  <c:v>419521</c:v>
                </c:pt>
                <c:pt idx="15">
                  <c:v>429917</c:v>
                </c:pt>
                <c:pt idx="16">
                  <c:v>440222</c:v>
                </c:pt>
                <c:pt idx="17">
                  <c:v>448981</c:v>
                </c:pt>
                <c:pt idx="18">
                  <c:v>449206</c:v>
                </c:pt>
                <c:pt idx="19">
                  <c:v>467618</c:v>
                </c:pt>
                <c:pt idx="20">
                  <c:v>485935</c:v>
                </c:pt>
                <c:pt idx="21">
                  <c:v>527129</c:v>
                </c:pt>
                <c:pt idx="22">
                  <c:v>541751</c:v>
                </c:pt>
                <c:pt idx="23">
                  <c:v>559256</c:v>
                </c:pt>
                <c:pt idx="24">
                  <c:v>589416</c:v>
                </c:pt>
                <c:pt idx="25">
                  <c:v>632211</c:v>
                </c:pt>
                <c:pt idx="26">
                  <c:v>693390</c:v>
                </c:pt>
                <c:pt idx="27">
                  <c:v>738677</c:v>
                </c:pt>
                <c:pt idx="28">
                  <c:v>774637</c:v>
                </c:pt>
                <c:pt idx="29">
                  <c:v>818091</c:v>
                </c:pt>
                <c:pt idx="30">
                  <c:v>852713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8786176"/>
        <c:axId val="169284736"/>
      </c:lineChart>
      <c:catAx>
        <c:axId val="16878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/>
            </a:pPr>
            <a:endParaRPr lang="en-US"/>
          </a:p>
        </c:txPr>
        <c:crossAx val="169284736"/>
        <c:crosses val="autoZero"/>
        <c:auto val="1"/>
        <c:lblAlgn val="ctr"/>
        <c:lblOffset val="100"/>
        <c:tickLblSkip val="5"/>
        <c:noMultiLvlLbl val="0"/>
      </c:catAx>
      <c:valAx>
        <c:axId val="169284736"/>
        <c:scaling>
          <c:orientation val="minMax"/>
        </c:scaling>
        <c:delete val="0"/>
        <c:axPos val="l"/>
        <c:majorGridlines>
          <c:spPr>
            <a:ln w="19050">
              <a:solidFill>
                <a:schemeClr val="bg1">
                  <a:lumMod val="65000"/>
                </a:scheme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68786176"/>
        <c:crosses val="autoZero"/>
        <c:crossBetween val="between"/>
        <c:majorUnit val="200000"/>
      </c:valAx>
    </c:plotArea>
    <c:legend>
      <c:legendPos val="t"/>
      <c:layout>
        <c:manualLayout>
          <c:xMode val="edge"/>
          <c:yMode val="edge"/>
          <c:x val="9.6296296296296754E-2"/>
          <c:y val="2.0833333333333429E-2"/>
          <c:w val="0.9"/>
          <c:h val="9.7644083552056393E-2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44203849518897"/>
          <c:y val="0.16378991688538941"/>
          <c:w val="0.74680883639545492"/>
          <c:h val="0.7002900809273841"/>
        </c:manualLayout>
      </c:layout>
      <c:lineChart>
        <c:grouping val="standard"/>
        <c:varyColors val="0"/>
        <c:ser>
          <c:idx val="0"/>
          <c:order val="0"/>
          <c:tx>
            <c:strRef>
              <c:f>Sheet1!$D$1</c:f>
              <c:strCache>
                <c:ptCount val="1"/>
                <c:pt idx="0">
                  <c:v>Average capacity of human scientist</c:v>
                </c:pt>
              </c:strCache>
            </c:strRef>
          </c:tx>
          <c:spPr>
            <a:ln w="34925">
              <a:solidFill>
                <a:srgbClr val="3366CC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34925">
                <a:solidFill>
                  <a:srgbClr val="3366CC"/>
                </a:solidFill>
              </a:ln>
            </c:spPr>
          </c:marker>
          <c:cat>
            <c:numRef>
              <c:f>Sheet1!$B$11:$B$41</c:f>
              <c:numCache>
                <c:formatCode>General</c:formatCode>
                <c:ptCount val="31"/>
                <c:pt idx="0">
                  <c:v>1979</c:v>
                </c:pt>
                <c:pt idx="1">
                  <c:v>1980</c:v>
                </c:pt>
                <c:pt idx="2">
                  <c:v>1981</c:v>
                </c:pt>
                <c:pt idx="3">
                  <c:v>1982</c:v>
                </c:pt>
                <c:pt idx="4">
                  <c:v>1983</c:v>
                </c:pt>
                <c:pt idx="5">
                  <c:v>1984</c:v>
                </c:pt>
                <c:pt idx="6">
                  <c:v>1985</c:v>
                </c:pt>
                <c:pt idx="7">
                  <c:v>1986</c:v>
                </c:pt>
                <c:pt idx="8">
                  <c:v>1987</c:v>
                </c:pt>
                <c:pt idx="9">
                  <c:v>1988</c:v>
                </c:pt>
                <c:pt idx="10">
                  <c:v>1989</c:v>
                </c:pt>
                <c:pt idx="11">
                  <c:v>1990</c:v>
                </c:pt>
                <c:pt idx="12">
                  <c:v>1991</c:v>
                </c:pt>
                <c:pt idx="13">
                  <c:v>1992</c:v>
                </c:pt>
                <c:pt idx="14">
                  <c:v>1993</c:v>
                </c:pt>
                <c:pt idx="15">
                  <c:v>1994</c:v>
                </c:pt>
                <c:pt idx="16">
                  <c:v>1995</c:v>
                </c:pt>
                <c:pt idx="17">
                  <c:v>1996</c:v>
                </c:pt>
                <c:pt idx="18">
                  <c:v>1997</c:v>
                </c:pt>
                <c:pt idx="19">
                  <c:v>1998</c:v>
                </c:pt>
                <c:pt idx="20">
                  <c:v>1999</c:v>
                </c:pt>
                <c:pt idx="21">
                  <c:v>2000</c:v>
                </c:pt>
                <c:pt idx="22">
                  <c:v>2001</c:v>
                </c:pt>
                <c:pt idx="23">
                  <c:v>2002</c:v>
                </c:pt>
                <c:pt idx="24">
                  <c:v>2003</c:v>
                </c:pt>
                <c:pt idx="25">
                  <c:v>2004</c:v>
                </c:pt>
                <c:pt idx="26">
                  <c:v>2005</c:v>
                </c:pt>
                <c:pt idx="27">
                  <c:v>2006</c:v>
                </c:pt>
                <c:pt idx="28">
                  <c:v>2007</c:v>
                </c:pt>
                <c:pt idx="29">
                  <c:v>2008</c:v>
                </c:pt>
                <c:pt idx="30">
                  <c:v>2009</c:v>
                </c:pt>
              </c:numCache>
            </c:numRef>
          </c:cat>
          <c:val>
            <c:numRef>
              <c:f>Sheet1!$D$11:$D$41</c:f>
              <c:numCache>
                <c:formatCode>General</c:formatCode>
                <c:ptCount val="31"/>
                <c:pt idx="0">
                  <c:v>12.4</c:v>
                </c:pt>
                <c:pt idx="1">
                  <c:v>12.4</c:v>
                </c:pt>
                <c:pt idx="2">
                  <c:v>12.4</c:v>
                </c:pt>
                <c:pt idx="3">
                  <c:v>12.4</c:v>
                </c:pt>
                <c:pt idx="4">
                  <c:v>12.4</c:v>
                </c:pt>
                <c:pt idx="5">
                  <c:v>12.4</c:v>
                </c:pt>
                <c:pt idx="6">
                  <c:v>12.4</c:v>
                </c:pt>
                <c:pt idx="7">
                  <c:v>12.4</c:v>
                </c:pt>
                <c:pt idx="8">
                  <c:v>12.4</c:v>
                </c:pt>
                <c:pt idx="9">
                  <c:v>12.4</c:v>
                </c:pt>
                <c:pt idx="10">
                  <c:v>12.4</c:v>
                </c:pt>
                <c:pt idx="11">
                  <c:v>12.4</c:v>
                </c:pt>
                <c:pt idx="12">
                  <c:v>12.4</c:v>
                </c:pt>
                <c:pt idx="13">
                  <c:v>12.4</c:v>
                </c:pt>
                <c:pt idx="14">
                  <c:v>12.4</c:v>
                </c:pt>
                <c:pt idx="15">
                  <c:v>12.4</c:v>
                </c:pt>
                <c:pt idx="16">
                  <c:v>12.4</c:v>
                </c:pt>
                <c:pt idx="17">
                  <c:v>12.4</c:v>
                </c:pt>
                <c:pt idx="18">
                  <c:v>12.4</c:v>
                </c:pt>
                <c:pt idx="19">
                  <c:v>12.4</c:v>
                </c:pt>
                <c:pt idx="20">
                  <c:v>12.4</c:v>
                </c:pt>
                <c:pt idx="21">
                  <c:v>12.4</c:v>
                </c:pt>
                <c:pt idx="22">
                  <c:v>12.4</c:v>
                </c:pt>
                <c:pt idx="23">
                  <c:v>12.4</c:v>
                </c:pt>
                <c:pt idx="24">
                  <c:v>12.4</c:v>
                </c:pt>
                <c:pt idx="25">
                  <c:v>12.4</c:v>
                </c:pt>
                <c:pt idx="26">
                  <c:v>12.4</c:v>
                </c:pt>
                <c:pt idx="27">
                  <c:v>12.4</c:v>
                </c:pt>
                <c:pt idx="28">
                  <c:v>12.4</c:v>
                </c:pt>
                <c:pt idx="29">
                  <c:v>12.4</c:v>
                </c:pt>
                <c:pt idx="30">
                  <c:v>12.4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9314944"/>
        <c:axId val="169325312"/>
      </c:lineChart>
      <c:catAx>
        <c:axId val="169314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69325312"/>
        <c:crosses val="autoZero"/>
        <c:auto val="1"/>
        <c:lblAlgn val="ctr"/>
        <c:lblOffset val="100"/>
        <c:tickLblSkip val="5"/>
        <c:noMultiLvlLbl val="0"/>
      </c:catAx>
      <c:valAx>
        <c:axId val="169325312"/>
        <c:scaling>
          <c:orientation val="minMax"/>
          <c:max val="25"/>
          <c:min val="0"/>
        </c:scaling>
        <c:delete val="0"/>
        <c:axPos val="l"/>
        <c:majorGridlines>
          <c:spPr>
            <a:ln w="19050">
              <a:solidFill>
                <a:srgbClr val="FFFFFF">
                  <a:lumMod val="65000"/>
                </a:srgbClr>
              </a:solidFill>
            </a:ln>
          </c:spPr>
        </c:majorGridlines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00"/>
            </a:pPr>
            <a:endParaRPr lang="en-US"/>
          </a:p>
        </c:txPr>
        <c:crossAx val="169314944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9.6296296296296741E-2"/>
          <c:y val="2.0833333333333412E-2"/>
          <c:w val="0.9"/>
          <c:h val="9.7644083552056268E-2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0.5515</cdr:x>
      <cdr:y>0.26176</cdr:y>
    </cdr:from>
    <cdr:to>
      <cdr:x>0.73629</cdr:x>
      <cdr:y>0.35344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728934" y="1033468"/>
          <a:ext cx="914385" cy="3619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rgbClr val="C00000"/>
              </a:solidFill>
            </a:rPr>
            <a:t>Bacteria</a:t>
          </a:r>
        </a:p>
      </cdr:txBody>
    </cdr:sp>
  </cdr:relSizeAnchor>
  <cdr:relSizeAnchor xmlns:cdr="http://schemas.openxmlformats.org/drawingml/2006/chartDrawing">
    <cdr:from>
      <cdr:x>0.64167</cdr:x>
      <cdr:y>0.37805</cdr:y>
    </cdr:from>
    <cdr:to>
      <cdr:x>0.775</cdr:x>
      <cdr:y>0.42683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867400" y="2362201"/>
          <a:ext cx="1219200" cy="3048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>
            <a:alpha val="82000"/>
          </a:schemeClr>
        </a:solidFill>
      </cdr:spPr>
      <cdr:txBody>
        <a:bodyPr xmlns:a="http://schemas.openxmlformats.org/drawingml/2006/main" wrap="none" lIns="0" tIns="0" rIns="0" bIns="0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 dirty="0">
              <a:solidFill>
                <a:schemeClr val="tx2"/>
              </a:solidFill>
            </a:rPr>
            <a:t>Eukaryotes</a:t>
          </a:r>
        </a:p>
      </cdr:txBody>
    </cdr:sp>
  </cdr:relSizeAnchor>
  <cdr:relSizeAnchor xmlns:cdr="http://schemas.openxmlformats.org/drawingml/2006/chartDrawing">
    <cdr:from>
      <cdr:x>0.51267</cdr:x>
      <cdr:y>0.60876</cdr:y>
    </cdr:from>
    <cdr:to>
      <cdr:x>0.69746</cdr:x>
      <cdr:y>0.70044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536820" y="2403470"/>
          <a:ext cx="914385" cy="3619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>
              <a:solidFill>
                <a:schemeClr val="accent3">
                  <a:lumMod val="50000"/>
                </a:schemeClr>
              </a:solidFill>
            </a:rPr>
            <a:t>Archaea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4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4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4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141D547-FE6A-4A8D-9109-1A142F0B48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160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6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07286BA-FB71-456A-832D-81ED451365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6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14B74E-2567-416B-A585-CDFFD457F03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 eaLnBrk="1" hangingPunct="1">
              <a:buNone/>
            </a:pPr>
            <a:endParaRPr lang="en-US" baseline="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670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47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CMOD reduces redundancy</a:t>
            </a:r>
            <a:r>
              <a:rPr lang="en-US" baseline="0" dirty="0" smtClean="0"/>
              <a:t> in system administration, leaving MOD communities to focus on what they do best – gene and genome annotations.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021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31774">
              <a:defRPr/>
            </a:pPr>
            <a:r>
              <a:rPr lang="en-US" dirty="0" smtClean="0"/>
              <a:t>We are very early in our efforts to comprehensively annotate human gene function</a:t>
            </a:r>
          </a:p>
          <a:p>
            <a:r>
              <a:rPr lang="en-US" dirty="0" smtClean="0"/>
              <a:t>Why</a:t>
            </a:r>
            <a:r>
              <a:rPr lang="en-US" baseline="0" dirty="0" smtClean="0"/>
              <a:t> important?  Genome-scale surveys aren’t biased toward well studied genes, huge opportunity for biomedical discovery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 IEA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Numbers </a:t>
            </a:r>
            <a:r>
              <a:rPr lang="en-US" dirty="0" smtClean="0"/>
              <a:t>updated 7/15/2011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9415" indent="-349415">
              <a:spcBef>
                <a:spcPct val="20000"/>
              </a:spcBef>
              <a:buFontTx/>
              <a:buChar char="•"/>
              <a:defRPr/>
            </a:pPr>
            <a:r>
              <a:rPr lang="en-US" kern="0" dirty="0" smtClean="0"/>
              <a:t>The Short Head – a small population of individuals each generating a large amount of content</a:t>
            </a:r>
            <a:endParaRPr lang="en-US" sz="100" kern="0" dirty="0" smtClean="0"/>
          </a:p>
          <a:p>
            <a:pPr marL="349415" indent="-349415">
              <a:spcBef>
                <a:spcPct val="20000"/>
              </a:spcBef>
              <a:buFontTx/>
              <a:buChar char="•"/>
              <a:defRPr/>
            </a:pPr>
            <a:r>
              <a:rPr lang="en-US" kern="0" dirty="0" smtClean="0"/>
              <a:t>The Long Tail – a huge population of individuals each generating a (relatively) small amount of content</a:t>
            </a:r>
          </a:p>
          <a:p>
            <a:endParaRPr lang="en-US" dirty="0" smtClean="0"/>
          </a:p>
          <a:p>
            <a:r>
              <a:rPr lang="en-US" dirty="0" smtClean="0"/>
              <a:t>~1500 daily newspapers in US</a:t>
            </a:r>
          </a:p>
          <a:p>
            <a:r>
              <a:rPr lang="en-US" dirty="0" smtClean="0"/>
              <a:t>126 million blogs</a:t>
            </a:r>
          </a:p>
          <a:p>
            <a:endParaRPr lang="en-US" dirty="0" smtClean="0"/>
          </a:p>
          <a:p>
            <a:r>
              <a:rPr lang="en-US" dirty="0" smtClean="0"/>
              <a:t>Long Tail – consumers</a:t>
            </a:r>
            <a:r>
              <a:rPr lang="en-US" baseline="0" dirty="0" smtClean="0"/>
              <a:t> of content are also producers of content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Newspapers</a:t>
            </a:r>
            <a:r>
              <a:rPr lang="en-US" baseline="0" dirty="0" smtClean="0"/>
              <a:t>		</a:t>
            </a:r>
            <a:r>
              <a:rPr lang="en-US" baseline="0" dirty="0" smtClean="0">
                <a:sym typeface="Wingdings" pitchFamily="2" charset="2"/>
              </a:rPr>
              <a:t>	Blogs</a:t>
            </a:r>
          </a:p>
          <a:p>
            <a:r>
              <a:rPr lang="en-US" baseline="0" dirty="0" smtClean="0">
                <a:sym typeface="Wingdings" pitchFamily="2" charset="2"/>
              </a:rPr>
              <a:t>TV/Hollywood		YouTube</a:t>
            </a:r>
          </a:p>
          <a:p>
            <a:r>
              <a:rPr lang="en-US" baseline="0" dirty="0" smtClean="0">
                <a:sym typeface="Wingdings" pitchFamily="2" charset="2"/>
              </a:rPr>
              <a:t>Consumer Reports		Amazon reviews</a:t>
            </a:r>
          </a:p>
          <a:p>
            <a:r>
              <a:rPr lang="en-US" baseline="0" dirty="0" smtClean="0">
                <a:sym typeface="Wingdings" pitchFamily="2" charset="2"/>
              </a:rPr>
              <a:t>Food critics			Yelp</a:t>
            </a:r>
          </a:p>
          <a:p>
            <a:r>
              <a:rPr lang="en-US" baseline="0" dirty="0" smtClean="0">
                <a:sym typeface="Wingdings" pitchFamily="2" charset="2"/>
              </a:rPr>
              <a:t>Olympics			American Idol</a:t>
            </a:r>
          </a:p>
          <a:p>
            <a:endParaRPr lang="en-US" baseline="0" dirty="0" smtClean="0">
              <a:sym typeface="Wingdings" pitchFamily="2" charset="2"/>
            </a:endParaRPr>
          </a:p>
          <a:p>
            <a:pPr defTabSz="931774">
              <a:defRPr/>
            </a:pPr>
            <a:r>
              <a:rPr lang="en-US" dirty="0" smtClean="0"/>
              <a:t>“Community intelligence”</a:t>
            </a:r>
          </a:p>
          <a:p>
            <a:endParaRPr lang="en-US" baseline="0" dirty="0" smtClean="0">
              <a:sym typeface="Wingdings" pitchFamily="2" charset="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6179" indent="-236179">
              <a:spcBef>
                <a:spcPct val="10000"/>
              </a:spcBef>
              <a:buFontTx/>
              <a:buChar char="•"/>
            </a:pPr>
            <a:r>
              <a:rPr lang="en-US" dirty="0" smtClean="0"/>
              <a:t>Wiki: “… a website that allows the visitors themselves to easily add, remove, and otherwise edit and change available content, typically without the need for registration.”</a:t>
            </a:r>
          </a:p>
          <a:p>
            <a:pPr marL="236179" indent="-236179">
              <a:spcBef>
                <a:spcPct val="10000"/>
              </a:spcBef>
              <a:buFontTx/>
              <a:buChar char="•"/>
            </a:pPr>
            <a:r>
              <a:rPr lang="en-US" dirty="0" smtClean="0"/>
              <a:t>Wikipedia: “the free encyclopedia that anyone can edit.”</a:t>
            </a:r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6179" indent="-236179">
              <a:spcBef>
                <a:spcPct val="10000"/>
              </a:spcBef>
              <a:buFontTx/>
              <a:buChar char="•"/>
            </a:pPr>
            <a:r>
              <a:rPr lang="en-US" dirty="0" smtClean="0"/>
              <a:t>Wiki: “… a website that allows the visitors themselves to easily add, remove, and otherwise edit and change available content, typically without the need for registration.”</a:t>
            </a:r>
          </a:p>
          <a:p>
            <a:pPr marL="236179" indent="-236179">
              <a:spcBef>
                <a:spcPct val="10000"/>
              </a:spcBef>
              <a:buFontTx/>
              <a:buChar char="•"/>
            </a:pPr>
            <a:r>
              <a:rPr lang="en-US" dirty="0" smtClean="0"/>
              <a:t>Wikipedia: “the free encyclopedia that anyone can edit.”</a:t>
            </a:r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63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Relying on the</a:t>
            </a:r>
            <a:r>
              <a:rPr lang="en-US" baseline="0" dirty="0" smtClean="0"/>
              <a:t> entire community of scientists to digest the biomedical literature: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identification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 filtering </a:t>
            </a:r>
          </a:p>
          <a:p>
            <a:pPr>
              <a:buFont typeface="Arial"/>
              <a:buChar char="•"/>
            </a:pPr>
            <a:r>
              <a:rPr lang="en-US" dirty="0" smtClean="0"/>
              <a:t> extraction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 summarization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1048A-352D-8E43-9010-09F34B5D151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Relying on the</a:t>
            </a:r>
            <a:r>
              <a:rPr lang="en-US" baseline="0" dirty="0" smtClean="0"/>
              <a:t> entire community of scientists to digest the biomedical literature: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identification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 filtering </a:t>
            </a:r>
          </a:p>
          <a:p>
            <a:pPr>
              <a:buFont typeface="Arial"/>
              <a:buChar char="•"/>
            </a:pPr>
            <a:r>
              <a:rPr lang="en-US" dirty="0" smtClean="0"/>
              <a:t> extraction</a:t>
            </a:r>
          </a:p>
          <a:p>
            <a:pPr>
              <a:buFont typeface="Arial"/>
              <a:buChar char="•"/>
            </a:pPr>
            <a:r>
              <a:rPr lang="en-US" dirty="0" smtClean="0"/>
              <a:t> summarization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1048A-352D-8E43-9010-09F34B5D1516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7797" indent="-237797">
              <a:spcBef>
                <a:spcPct val="50000"/>
              </a:spcBef>
              <a:buFontTx/>
              <a:buChar char="•"/>
            </a:pPr>
            <a:r>
              <a:rPr lang="en-US" dirty="0" smtClean="0"/>
              <a:t>Active MCB community at WP had already developed ~650 gene articles</a:t>
            </a:r>
          </a:p>
          <a:p>
            <a:pPr marL="237797" indent="-237797">
              <a:spcBef>
                <a:spcPct val="50000"/>
              </a:spcBef>
              <a:buFontTx/>
              <a:buChar char="•"/>
            </a:pPr>
            <a:r>
              <a:rPr lang="en-US" dirty="0" smtClean="0"/>
              <a:t>Can we accelerate this process through stub creation?</a:t>
            </a:r>
          </a:p>
          <a:p>
            <a:pPr marL="237797" indent="-237797">
              <a:spcBef>
                <a:spcPct val="50000"/>
              </a:spcBef>
              <a:buFontTx/>
              <a:buChar char="•"/>
            </a:pPr>
            <a:r>
              <a:rPr lang="en-US" dirty="0" smtClean="0"/>
              <a:t>In total, created 9000 new articles and edited 650 previously existing articles.</a:t>
            </a:r>
          </a:p>
          <a:p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1774">
              <a:defRPr/>
            </a:pPr>
            <a:r>
              <a:rPr lang="en-US" b="1" u="sng" dirty="0" smtClean="0"/>
              <a:t>Goal</a:t>
            </a:r>
            <a:r>
              <a:rPr lang="en-US" dirty="0" smtClean="0"/>
              <a:t>: Create a continually-updated, collaboratively-written, and community-reviewed review article for every gene in the human genome.</a:t>
            </a:r>
          </a:p>
          <a:p>
            <a:pPr defTabSz="931774">
              <a:defRPr/>
            </a:pPr>
            <a:endParaRPr lang="en-US" dirty="0" smtClean="0"/>
          </a:p>
          <a:p>
            <a:pPr defTabSz="931774">
              <a:defRPr/>
            </a:pPr>
            <a:r>
              <a:rPr lang="en-US" dirty="0" smtClean="0"/>
              <a:t>Stats</a:t>
            </a:r>
            <a:r>
              <a:rPr lang="en-US" baseline="0" dirty="0" smtClean="0"/>
              <a:t> updated as of July 2012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Structured annotations enable</a:t>
            </a:r>
            <a:r>
              <a:rPr lang="en-US" baseline="0" dirty="0" smtClean="0"/>
              <a:t> pathway analysis, statistical analyses, cross-species comparisons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Tried</a:t>
            </a:r>
            <a:r>
              <a:rPr lang="en-US" baseline="0" dirty="0" smtClean="0"/>
              <a:t> on 773 GO categories, significant in 356 cases (46%)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790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790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We extended this analysis to all 773 GO terms used in human gene annotations and found a consistent improvement in the enrichment scores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7222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Also want to convince you that the Long Tail of bioinformatics developers is valuable too, but first have to convince you that there is a bottleneck in tool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2504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Hamburger to cow algorithm or ‘wishful thinking” requires Jurassic Park technology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528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Combines open editing of</a:t>
            </a:r>
            <a:r>
              <a:rPr lang="en-US" baseline="0" dirty="0" smtClean="0"/>
              <a:t> a wiki, with the robust community of editors at Wikipedia, with the structured data model of a database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764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Wikipedia: &gt; 4M</a:t>
            </a:r>
            <a:r>
              <a:rPr lang="en-US" baseline="0" dirty="0" smtClean="0"/>
              <a:t> articles, averages over 2500 views per second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3276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CMOD reduces redundancy</a:t>
            </a:r>
            <a:r>
              <a:rPr lang="en-US" baseline="0" dirty="0" smtClean="0"/>
              <a:t> in system administration, leaving MOD communities to focus on what they do best – gene and genome annotations.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021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42F93-4BE1-4540-B555-E3115ABD1A76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 least three functions – gene and genome annotation, software development, system</a:t>
            </a:r>
            <a:r>
              <a:rPr lang="en-US" baseline="0" dirty="0" smtClean="0"/>
              <a:t> administration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099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GMOD reduces redundancy in software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492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96 species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18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~3000 species shown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18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Currently over 3000 sequenced genomes,</a:t>
            </a:r>
            <a:r>
              <a:rPr lang="en-US" baseline="0" dirty="0" smtClean="0"/>
              <a:t> will hit 10,000 in 2015, 100k in 2022, 1M in 2028</a:t>
            </a:r>
          </a:p>
          <a:p>
            <a:endParaRPr lang="en-US" baseline="0" dirty="0" smtClean="0"/>
          </a:p>
          <a:p>
            <a:r>
              <a:rPr lang="en-US" baseline="0" dirty="0" smtClean="0"/>
              <a:t># sequenced genomes doubles ~2 years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2001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Every group still individually</a:t>
            </a:r>
            <a:r>
              <a:rPr lang="en-US" baseline="0" dirty="0" smtClean="0"/>
              <a:t> hosts database and web servers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7286BA-FB71-456A-832D-81ED4513658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84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201F3D17-7228-4F81-8216-5183E66082E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76200"/>
            <a:ext cx="22479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591300" cy="5943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83F7F-5280-4C33-9E1D-418B8AE32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AE95A-EF56-4F32-908E-63E45AE486A1}" type="datetimeFigureOut">
              <a:rPr lang="en-US" smtClean="0"/>
              <a:pPr/>
              <a:t>1/16/2014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9623D-6D18-4B73-8B91-00F3790671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8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6858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924800" cy="46482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83335" y="762000"/>
            <a:ext cx="8763000" cy="762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46000">
                <a:schemeClr val="bg1"/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AD808-D149-4075-B1A9-7F5325320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B2128-C199-422B-B504-E22A539492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98DEE-FB47-402F-9BEC-441CAEC53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98DEE-FB47-402F-9BEC-441CAEC53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9CD98-77FE-4056-A160-C85CDBDAE1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65CCC-BFB9-4C80-AA1A-33572B7DBB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371600"/>
            <a:ext cx="7924800" cy="464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E897A-33A5-4A78-B782-A5159A5FAE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0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>
                    <a:lumMod val="5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118C0DB6-AE06-4536-AB6F-B9D8A347091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60" r:id="rId6"/>
    <p:sldLayoutId id="2147483656" r:id="rId7"/>
    <p:sldLayoutId id="2147483657" r:id="rId8"/>
    <p:sldLayoutId id="2147483658" r:id="rId9"/>
    <p:sldLayoutId id="2147483659" r:id="rId10"/>
    <p:sldLayoutId id="214748366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su@scripps.edu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11.pn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12" Type="http://schemas.openxmlformats.org/officeDocument/2006/relationships/image" Target="../media/image1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09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12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" Type="http://schemas.openxmlformats.org/officeDocument/2006/relationships/image" Target="../media/image13.png"/><Relationship Id="rId21" Type="http://schemas.openxmlformats.org/officeDocument/2006/relationships/image" Target="../media/image34.png"/><Relationship Id="rId34" Type="http://schemas.openxmlformats.org/officeDocument/2006/relationships/image" Target="../media/image47.png"/><Relationship Id="rId7" Type="http://schemas.openxmlformats.org/officeDocument/2006/relationships/image" Target="../media/image10.png"/><Relationship Id="rId12" Type="http://schemas.openxmlformats.org/officeDocument/2006/relationships/image" Target="../media/image111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3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9.png"/><Relationship Id="rId20" Type="http://schemas.openxmlformats.org/officeDocument/2006/relationships/image" Target="../media/image33.png"/><Relationship Id="rId29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10.png"/><Relationship Id="rId24" Type="http://schemas.openxmlformats.org/officeDocument/2006/relationships/image" Target="../media/image37.png"/><Relationship Id="rId32" Type="http://schemas.openxmlformats.org/officeDocument/2006/relationships/image" Target="../media/image45.png"/><Relationship Id="rId5" Type="http://schemas.openxmlformats.org/officeDocument/2006/relationships/image" Target="../media/image8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28" Type="http://schemas.openxmlformats.org/officeDocument/2006/relationships/image" Target="../media/image41.png"/><Relationship Id="rId36" Type="http://schemas.openxmlformats.org/officeDocument/2006/relationships/image" Target="../media/image120.png"/><Relationship Id="rId10" Type="http://schemas.openxmlformats.org/officeDocument/2006/relationships/image" Target="../media/image109.png"/><Relationship Id="rId19" Type="http://schemas.openxmlformats.org/officeDocument/2006/relationships/image" Target="../media/image32.png"/><Relationship Id="rId31" Type="http://schemas.openxmlformats.org/officeDocument/2006/relationships/image" Target="../media/image4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Relationship Id="rId30" Type="http://schemas.openxmlformats.org/officeDocument/2006/relationships/image" Target="../media/image43.png"/><Relationship Id="rId35" Type="http://schemas.openxmlformats.org/officeDocument/2006/relationships/image" Target="../media/image1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emf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4.png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32.png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33.png"/><Relationship Id="rId9" Type="http://schemas.openxmlformats.org/officeDocument/2006/relationships/oleObject" Target="../embeddings/oleObject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openxmlformats.org/officeDocument/2006/relationships/image" Target="../media/image149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143.png"/><Relationship Id="rId12" Type="http://schemas.openxmlformats.org/officeDocument/2006/relationships/image" Target="../media/image1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42.png"/><Relationship Id="rId11" Type="http://schemas.openxmlformats.org/officeDocument/2006/relationships/image" Target="../media/image147.png"/><Relationship Id="rId5" Type="http://schemas.openxmlformats.org/officeDocument/2006/relationships/image" Target="../media/image141.png"/><Relationship Id="rId10" Type="http://schemas.openxmlformats.org/officeDocument/2006/relationships/image" Target="../media/image146.png"/><Relationship Id="rId4" Type="http://schemas.openxmlformats.org/officeDocument/2006/relationships/image" Target="../media/image140.png"/><Relationship Id="rId9" Type="http://schemas.openxmlformats.org/officeDocument/2006/relationships/image" Target="../media/image145.png"/><Relationship Id="rId14" Type="http://schemas.openxmlformats.org/officeDocument/2006/relationships/image" Target="../media/image1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11" Type="http://schemas.openxmlformats.org/officeDocument/2006/relationships/image" Target="../media/image165.png"/><Relationship Id="rId5" Type="http://schemas.openxmlformats.org/officeDocument/2006/relationships/image" Target="../media/image159.png"/><Relationship Id="rId10" Type="http://schemas.openxmlformats.org/officeDocument/2006/relationships/image" Target="../media/image164.png"/><Relationship Id="rId4" Type="http://schemas.openxmlformats.org/officeDocument/2006/relationships/image" Target="../media/image158.png"/><Relationship Id="rId9" Type="http://schemas.openxmlformats.org/officeDocument/2006/relationships/image" Target="../media/image16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175.png"/><Relationship Id="rId7" Type="http://schemas.openxmlformats.org/officeDocument/2006/relationships/image" Target="../media/image17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11" Type="http://schemas.openxmlformats.org/officeDocument/2006/relationships/image" Target="../media/image182.png"/><Relationship Id="rId5" Type="http://schemas.openxmlformats.org/officeDocument/2006/relationships/image" Target="../media/image176.png"/><Relationship Id="rId10" Type="http://schemas.openxmlformats.org/officeDocument/2006/relationships/image" Target="../media/image181.png"/><Relationship Id="rId4" Type="http://schemas.openxmlformats.org/officeDocument/2006/relationships/image" Target="../media/image174.png"/><Relationship Id="rId9" Type="http://schemas.openxmlformats.org/officeDocument/2006/relationships/image" Target="../media/image18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data.org/wiki/Q414043" TargetMode="External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ikidata.org/w/api.php?action=wbgetentities&amp;ids=Q414043&amp;languages=en" TargetMode="External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hyperlink" Target="http://www.wikidata.org/wiki/Wikidata:Molecular_Biology_task_force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7.png"/><Relationship Id="rId21" Type="http://schemas.openxmlformats.org/officeDocument/2006/relationships/image" Target="../media/image36.png"/><Relationship Id="rId7" Type="http://schemas.openxmlformats.org/officeDocument/2006/relationships/image" Target="../media/image11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2" Type="http://schemas.openxmlformats.org/officeDocument/2006/relationships/image" Target="../media/image13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74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5" Type="http://schemas.openxmlformats.org/officeDocument/2006/relationships/image" Target="../media/image9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10" Type="http://schemas.openxmlformats.org/officeDocument/2006/relationships/image" Target="../media/image110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8.png"/><Relationship Id="rId9" Type="http://schemas.openxmlformats.org/officeDocument/2006/relationships/image" Target="../media/image109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13.png"/><Relationship Id="rId21" Type="http://schemas.openxmlformats.org/officeDocument/2006/relationships/image" Target="../media/image36.png"/><Relationship Id="rId34" Type="http://schemas.openxmlformats.org/officeDocument/2006/relationships/image" Target="../media/image14.png"/><Relationship Id="rId7" Type="http://schemas.openxmlformats.org/officeDocument/2006/relationships/image" Target="../media/image10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174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10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5" Type="http://schemas.openxmlformats.org/officeDocument/2006/relationships/image" Target="../media/image8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10" Type="http://schemas.openxmlformats.org/officeDocument/2006/relationships/image" Target="../media/image109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3.png"/><Relationship Id="rId5" Type="http://schemas.openxmlformats.org/officeDocument/2006/relationships/image" Target="../media/image192.png"/><Relationship Id="rId4" Type="http://schemas.openxmlformats.org/officeDocument/2006/relationships/image" Target="../media/image15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ulab.org/" TargetMode="External"/><Relationship Id="rId4" Type="http://schemas.openxmlformats.org/officeDocument/2006/relationships/image" Target="../media/image19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7.png"/><Relationship Id="rId21" Type="http://schemas.openxmlformats.org/officeDocument/2006/relationships/image" Target="../media/image32.png"/><Relationship Id="rId34" Type="http://schemas.openxmlformats.org/officeDocument/2006/relationships/image" Target="../media/image44.png"/><Relationship Id="rId42" Type="http://schemas.openxmlformats.org/officeDocument/2006/relationships/image" Target="../media/image51.png"/><Relationship Id="rId47" Type="http://schemas.openxmlformats.org/officeDocument/2006/relationships/image" Target="../media/image56.png"/><Relationship Id="rId50" Type="http://schemas.openxmlformats.org/officeDocument/2006/relationships/image" Target="../media/image59.png"/><Relationship Id="rId55" Type="http://schemas.openxmlformats.org/officeDocument/2006/relationships/image" Target="../media/image64.png"/><Relationship Id="rId63" Type="http://schemas.openxmlformats.org/officeDocument/2006/relationships/image" Target="../media/image72.png"/><Relationship Id="rId68" Type="http://schemas.openxmlformats.org/officeDocument/2006/relationships/image" Target="../media/image77.png"/><Relationship Id="rId76" Type="http://schemas.openxmlformats.org/officeDocument/2006/relationships/image" Target="../media/image85.png"/><Relationship Id="rId84" Type="http://schemas.openxmlformats.org/officeDocument/2006/relationships/image" Target="../media/image93.png"/><Relationship Id="rId89" Type="http://schemas.openxmlformats.org/officeDocument/2006/relationships/image" Target="../media/image98.png"/><Relationship Id="rId97" Type="http://schemas.openxmlformats.org/officeDocument/2006/relationships/image" Target="../media/image106.png"/><Relationship Id="rId7" Type="http://schemas.openxmlformats.org/officeDocument/2006/relationships/image" Target="../media/image19.png"/><Relationship Id="rId71" Type="http://schemas.openxmlformats.org/officeDocument/2006/relationships/image" Target="../media/image80.png"/><Relationship Id="rId92" Type="http://schemas.openxmlformats.org/officeDocument/2006/relationships/image" Target="../media/image10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8.png"/><Relationship Id="rId29" Type="http://schemas.openxmlformats.org/officeDocument/2006/relationships/image" Target="../media/image40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32" Type="http://schemas.openxmlformats.org/officeDocument/2006/relationships/image" Target="../media/image8.png"/><Relationship Id="rId37" Type="http://schemas.openxmlformats.org/officeDocument/2006/relationships/image" Target="../media/image9.png"/><Relationship Id="rId40" Type="http://schemas.openxmlformats.org/officeDocument/2006/relationships/image" Target="../media/image49.png"/><Relationship Id="rId45" Type="http://schemas.openxmlformats.org/officeDocument/2006/relationships/image" Target="../media/image54.png"/><Relationship Id="rId53" Type="http://schemas.openxmlformats.org/officeDocument/2006/relationships/image" Target="../media/image62.png"/><Relationship Id="rId58" Type="http://schemas.openxmlformats.org/officeDocument/2006/relationships/image" Target="../media/image67.png"/><Relationship Id="rId66" Type="http://schemas.openxmlformats.org/officeDocument/2006/relationships/image" Target="../media/image75.png"/><Relationship Id="rId74" Type="http://schemas.openxmlformats.org/officeDocument/2006/relationships/image" Target="../media/image83.png"/><Relationship Id="rId79" Type="http://schemas.openxmlformats.org/officeDocument/2006/relationships/image" Target="../media/image88.png"/><Relationship Id="rId87" Type="http://schemas.openxmlformats.org/officeDocument/2006/relationships/image" Target="../media/image96.png"/><Relationship Id="rId5" Type="http://schemas.openxmlformats.org/officeDocument/2006/relationships/image" Target="../media/image18.png"/><Relationship Id="rId61" Type="http://schemas.openxmlformats.org/officeDocument/2006/relationships/image" Target="../media/image70.png"/><Relationship Id="rId82" Type="http://schemas.openxmlformats.org/officeDocument/2006/relationships/image" Target="../media/image91.png"/><Relationship Id="rId90" Type="http://schemas.openxmlformats.org/officeDocument/2006/relationships/image" Target="../media/image99.png"/><Relationship Id="rId95" Type="http://schemas.openxmlformats.org/officeDocument/2006/relationships/image" Target="../media/image104.png"/><Relationship Id="rId19" Type="http://schemas.openxmlformats.org/officeDocument/2006/relationships/image" Target="../media/image30.png"/><Relationship Id="rId14" Type="http://schemas.openxmlformats.org/officeDocument/2006/relationships/image" Target="../media/image26.png"/><Relationship Id="rId22" Type="http://schemas.openxmlformats.org/officeDocument/2006/relationships/image" Target="../media/image33.png"/><Relationship Id="rId27" Type="http://schemas.openxmlformats.org/officeDocument/2006/relationships/image" Target="../media/image38.png"/><Relationship Id="rId30" Type="http://schemas.openxmlformats.org/officeDocument/2006/relationships/image" Target="../media/image41.png"/><Relationship Id="rId35" Type="http://schemas.openxmlformats.org/officeDocument/2006/relationships/image" Target="../media/image45.png"/><Relationship Id="rId43" Type="http://schemas.openxmlformats.org/officeDocument/2006/relationships/image" Target="../media/image52.png"/><Relationship Id="rId48" Type="http://schemas.openxmlformats.org/officeDocument/2006/relationships/image" Target="../media/image57.png"/><Relationship Id="rId56" Type="http://schemas.openxmlformats.org/officeDocument/2006/relationships/image" Target="../media/image65.png"/><Relationship Id="rId64" Type="http://schemas.openxmlformats.org/officeDocument/2006/relationships/image" Target="../media/image73.png"/><Relationship Id="rId69" Type="http://schemas.openxmlformats.org/officeDocument/2006/relationships/image" Target="../media/image78.png"/><Relationship Id="rId77" Type="http://schemas.openxmlformats.org/officeDocument/2006/relationships/image" Target="../media/image86.png"/><Relationship Id="rId8" Type="http://schemas.openxmlformats.org/officeDocument/2006/relationships/image" Target="../media/image20.png"/><Relationship Id="rId51" Type="http://schemas.openxmlformats.org/officeDocument/2006/relationships/image" Target="../media/image60.png"/><Relationship Id="rId72" Type="http://schemas.openxmlformats.org/officeDocument/2006/relationships/image" Target="../media/image81.png"/><Relationship Id="rId80" Type="http://schemas.openxmlformats.org/officeDocument/2006/relationships/image" Target="../media/image89.png"/><Relationship Id="rId85" Type="http://schemas.openxmlformats.org/officeDocument/2006/relationships/image" Target="../media/image94.png"/><Relationship Id="rId93" Type="http://schemas.openxmlformats.org/officeDocument/2006/relationships/image" Target="../media/image102.png"/><Relationship Id="rId98" Type="http://schemas.openxmlformats.org/officeDocument/2006/relationships/image" Target="../media/image107.png"/><Relationship Id="rId3" Type="http://schemas.openxmlformats.org/officeDocument/2006/relationships/image" Target="../media/image16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openxmlformats.org/officeDocument/2006/relationships/image" Target="../media/image36.png"/><Relationship Id="rId33" Type="http://schemas.openxmlformats.org/officeDocument/2006/relationships/image" Target="../media/image43.png"/><Relationship Id="rId38" Type="http://schemas.openxmlformats.org/officeDocument/2006/relationships/image" Target="../media/image47.png"/><Relationship Id="rId46" Type="http://schemas.openxmlformats.org/officeDocument/2006/relationships/image" Target="../media/image55.png"/><Relationship Id="rId59" Type="http://schemas.openxmlformats.org/officeDocument/2006/relationships/image" Target="../media/image68.png"/><Relationship Id="rId67" Type="http://schemas.openxmlformats.org/officeDocument/2006/relationships/image" Target="../media/image76.png"/><Relationship Id="rId20" Type="http://schemas.openxmlformats.org/officeDocument/2006/relationships/image" Target="../media/image31.png"/><Relationship Id="rId41" Type="http://schemas.openxmlformats.org/officeDocument/2006/relationships/image" Target="../media/image50.png"/><Relationship Id="rId54" Type="http://schemas.openxmlformats.org/officeDocument/2006/relationships/image" Target="../media/image63.png"/><Relationship Id="rId62" Type="http://schemas.openxmlformats.org/officeDocument/2006/relationships/image" Target="../media/image71.png"/><Relationship Id="rId70" Type="http://schemas.openxmlformats.org/officeDocument/2006/relationships/image" Target="../media/image79.png"/><Relationship Id="rId75" Type="http://schemas.openxmlformats.org/officeDocument/2006/relationships/image" Target="../media/image84.png"/><Relationship Id="rId83" Type="http://schemas.openxmlformats.org/officeDocument/2006/relationships/image" Target="../media/image92.png"/><Relationship Id="rId88" Type="http://schemas.openxmlformats.org/officeDocument/2006/relationships/image" Target="../media/image97.png"/><Relationship Id="rId91" Type="http://schemas.openxmlformats.org/officeDocument/2006/relationships/image" Target="../media/image100.png"/><Relationship Id="rId96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36" Type="http://schemas.openxmlformats.org/officeDocument/2006/relationships/image" Target="../media/image46.png"/><Relationship Id="rId49" Type="http://schemas.openxmlformats.org/officeDocument/2006/relationships/image" Target="../media/image58.png"/><Relationship Id="rId57" Type="http://schemas.openxmlformats.org/officeDocument/2006/relationships/image" Target="../media/image66.png"/><Relationship Id="rId10" Type="http://schemas.openxmlformats.org/officeDocument/2006/relationships/image" Target="../media/image22.png"/><Relationship Id="rId31" Type="http://schemas.openxmlformats.org/officeDocument/2006/relationships/image" Target="../media/image42.png"/><Relationship Id="rId44" Type="http://schemas.openxmlformats.org/officeDocument/2006/relationships/image" Target="../media/image53.png"/><Relationship Id="rId52" Type="http://schemas.openxmlformats.org/officeDocument/2006/relationships/image" Target="../media/image61.png"/><Relationship Id="rId60" Type="http://schemas.openxmlformats.org/officeDocument/2006/relationships/image" Target="../media/image69.png"/><Relationship Id="rId65" Type="http://schemas.openxmlformats.org/officeDocument/2006/relationships/image" Target="../media/image74.png"/><Relationship Id="rId73" Type="http://schemas.openxmlformats.org/officeDocument/2006/relationships/image" Target="../media/image82.png"/><Relationship Id="rId78" Type="http://schemas.openxmlformats.org/officeDocument/2006/relationships/image" Target="../media/image87.png"/><Relationship Id="rId81" Type="http://schemas.openxmlformats.org/officeDocument/2006/relationships/image" Target="../media/image90.png"/><Relationship Id="rId86" Type="http://schemas.openxmlformats.org/officeDocument/2006/relationships/image" Target="../media/image95.png"/><Relationship Id="rId94" Type="http://schemas.openxmlformats.org/officeDocument/2006/relationships/image" Target="../media/image103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Relationship Id="rId13" Type="http://schemas.openxmlformats.org/officeDocument/2006/relationships/image" Target="../media/image25.png"/><Relationship Id="rId18" Type="http://schemas.openxmlformats.org/officeDocument/2006/relationships/image" Target="../media/image11.png"/><Relationship Id="rId3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8"/>
          <p:cNvSpPr>
            <a:spLocks noChangeArrowheads="1"/>
          </p:cNvSpPr>
          <p:nvPr/>
        </p:nvSpPr>
        <p:spPr bwMode="auto">
          <a:xfrm>
            <a:off x="6858000" y="6172200"/>
            <a:ext cx="228600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1" name="Rectangle 24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algn="ctr" eaLnBrk="1" hangingPunct="1"/>
            <a:r>
              <a:rPr lang="en-US" sz="2800" dirty="0">
                <a:solidFill>
                  <a:schemeClr val="accent2"/>
                </a:solidFill>
              </a:rPr>
              <a:t>A Centralized Model Organism Database (CMOD) for the Long Tail of Sequenced Genomes</a:t>
            </a:r>
            <a:endParaRPr lang="en-US" sz="2800" dirty="0" smtClean="0">
              <a:solidFill>
                <a:schemeClr val="accent2"/>
              </a:solidFill>
            </a:endParaRPr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4084342" y="3334474"/>
            <a:ext cx="2286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1588" algn="ctr"/>
            <a:r>
              <a:rPr lang="en-US" sz="2000" dirty="0" smtClean="0"/>
              <a:t>Andrew Su, Ph.D.</a:t>
            </a:r>
          </a:p>
          <a:p>
            <a:pPr indent="1588" algn="ctr"/>
            <a:r>
              <a:rPr lang="en-US" sz="1600" dirty="0" smtClean="0"/>
              <a:t>@</a:t>
            </a:r>
            <a:r>
              <a:rPr lang="en-US" sz="1600" dirty="0" err="1" smtClean="0"/>
              <a:t>andrewsu</a:t>
            </a:r>
            <a:endParaRPr lang="en-US" sz="1600" dirty="0" smtClean="0"/>
          </a:p>
          <a:p>
            <a:pPr indent="1588" algn="ctr"/>
            <a:r>
              <a:rPr lang="en-US" sz="1600" dirty="0" smtClean="0">
                <a:hlinkClick r:id="rId3"/>
              </a:rPr>
              <a:t>asu@scripps.edu</a:t>
            </a:r>
            <a:endParaRPr lang="en-US" sz="1600" dirty="0" smtClean="0"/>
          </a:p>
          <a:p>
            <a:pPr indent="1588" algn="ctr"/>
            <a:r>
              <a:rPr lang="en-US" sz="1600" dirty="0" smtClean="0"/>
              <a:t>http://sulab.org</a:t>
            </a:r>
          </a:p>
        </p:txBody>
      </p:sp>
      <p:pic>
        <p:nvPicPr>
          <p:cNvPr id="19" name="Picture 2" descr="http://images.all-free-download.com/images/graphiclarge/the_scripps_research_institute_869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1" b="14841"/>
          <a:stretch/>
        </p:blipFill>
        <p:spPr bwMode="auto">
          <a:xfrm>
            <a:off x="2057400" y="3334474"/>
            <a:ext cx="1810595" cy="127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243567" y="4509462"/>
            <a:ext cx="2567049" cy="17389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1588" algn="ctr"/>
            <a:endParaRPr lang="en-US" dirty="0"/>
          </a:p>
          <a:p>
            <a:pPr indent="1588" algn="ctr"/>
            <a:r>
              <a:rPr lang="en-US" dirty="0" smtClean="0"/>
              <a:t>January 16, 2014</a:t>
            </a:r>
          </a:p>
          <a:p>
            <a:pPr indent="1588" algn="ctr"/>
            <a:endParaRPr lang="en-US" sz="1100" dirty="0"/>
          </a:p>
          <a:p>
            <a:pPr indent="1588" algn="ctr"/>
            <a:r>
              <a:rPr lang="en-US" dirty="0" smtClean="0"/>
              <a:t>GMOD 2014</a:t>
            </a:r>
            <a:endParaRPr lang="en-US" dirty="0"/>
          </a:p>
          <a:p>
            <a:endParaRPr lang="en-US" b="1" dirty="0"/>
          </a:p>
        </p:txBody>
      </p:sp>
      <p:pic>
        <p:nvPicPr>
          <p:cNvPr id="9" name="Picture 5" descr="C:\Users\asu\Downloads\twitter1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738" y="5097783"/>
            <a:ext cx="8763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su\Downloads\rss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976" y="4114800"/>
            <a:ext cx="877824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305800" y="4322879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OK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305800" y="5305100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OK</a:t>
            </a:r>
            <a:endParaRPr lang="en-US" dirty="0"/>
          </a:p>
        </p:txBody>
      </p:sp>
      <p:pic>
        <p:nvPicPr>
          <p:cNvPr id="18437" name="Picture 5" descr="http://sourceforge.net/apps/mediawiki/leaf/nfs/project/l/le/leaf/a/a9/CC-BY-SA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6096000"/>
            <a:ext cx="2018878" cy="70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49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4407029"/>
              </p:ext>
            </p:extLst>
          </p:nvPr>
        </p:nvGraphicFramePr>
        <p:xfrm>
          <a:off x="0" y="914400"/>
          <a:ext cx="91440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Does the current model scale?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875778"/>
            <a:ext cx="2659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# sequenced genomes</a:t>
            </a:r>
            <a:endParaRPr lang="en-US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35978" y="6400800"/>
            <a:ext cx="672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/>
              <a:t>Year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91138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247900" y="4062984"/>
            <a:ext cx="5536692" cy="762000"/>
            <a:chOff x="1817652" y="3810000"/>
            <a:chExt cx="5536692" cy="1295400"/>
          </a:xfrm>
        </p:grpSpPr>
        <p:sp>
          <p:nvSpPr>
            <p:cNvPr id="45" name="Down Arrow 44"/>
            <p:cNvSpPr/>
            <p:nvPr/>
          </p:nvSpPr>
          <p:spPr>
            <a:xfrm rot="10800000">
              <a:off x="1817652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Down Arrow 45"/>
            <p:cNvSpPr/>
            <p:nvPr/>
          </p:nvSpPr>
          <p:spPr>
            <a:xfrm rot="10800000">
              <a:off x="2848790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Down Arrow 47"/>
            <p:cNvSpPr/>
            <p:nvPr/>
          </p:nvSpPr>
          <p:spPr>
            <a:xfrm rot="10800000">
              <a:off x="3879928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Down Arrow 48"/>
            <p:cNvSpPr/>
            <p:nvPr/>
          </p:nvSpPr>
          <p:spPr>
            <a:xfrm rot="10800000">
              <a:off x="4911066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Down Arrow 50"/>
            <p:cNvSpPr/>
            <p:nvPr/>
          </p:nvSpPr>
          <p:spPr>
            <a:xfrm rot="10800000">
              <a:off x="594220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wn Arrow 51"/>
            <p:cNvSpPr/>
            <p:nvPr/>
          </p:nvSpPr>
          <p:spPr>
            <a:xfrm rot="10800000">
              <a:off x="697334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92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184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44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906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768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630" y="24417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the current model scale?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16388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92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630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768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906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044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184" y="51297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n 4"/>
          <p:cNvSpPr/>
          <p:nvPr/>
        </p:nvSpPr>
        <p:spPr>
          <a:xfrm>
            <a:off x="2041726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an 31"/>
          <p:cNvSpPr/>
          <p:nvPr/>
        </p:nvSpPr>
        <p:spPr>
          <a:xfrm>
            <a:off x="3067747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an 32"/>
          <p:cNvSpPr/>
          <p:nvPr/>
        </p:nvSpPr>
        <p:spPr>
          <a:xfrm>
            <a:off x="4098885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an 33"/>
          <p:cNvSpPr/>
          <p:nvPr/>
        </p:nvSpPr>
        <p:spPr>
          <a:xfrm>
            <a:off x="5130023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an 34"/>
          <p:cNvSpPr/>
          <p:nvPr/>
        </p:nvSpPr>
        <p:spPr>
          <a:xfrm>
            <a:off x="6161161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Can 35"/>
          <p:cNvSpPr/>
          <p:nvPr/>
        </p:nvSpPr>
        <p:spPr>
          <a:xfrm>
            <a:off x="7192301" y="34533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435842" y="3224784"/>
            <a:ext cx="5117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74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812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950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088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26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366" y="13959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2" name="Straight Connector 41"/>
          <p:cNvCxnSpPr>
            <a:stCxn id="30" idx="2"/>
            <a:endCxn id="32" idx="1"/>
          </p:cNvCxnSpPr>
          <p:nvPr/>
        </p:nvCxnSpPr>
        <p:spPr>
          <a:xfrm>
            <a:off x="3469538" y="32247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29" idx="2"/>
            <a:endCxn id="33" idx="1"/>
          </p:cNvCxnSpPr>
          <p:nvPr/>
        </p:nvCxnSpPr>
        <p:spPr>
          <a:xfrm>
            <a:off x="4500676" y="32247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8" idx="2"/>
            <a:endCxn id="34" idx="1"/>
          </p:cNvCxnSpPr>
          <p:nvPr/>
        </p:nvCxnSpPr>
        <p:spPr>
          <a:xfrm>
            <a:off x="5531814" y="32247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27" idx="2"/>
            <a:endCxn id="35" idx="1"/>
          </p:cNvCxnSpPr>
          <p:nvPr/>
        </p:nvCxnSpPr>
        <p:spPr>
          <a:xfrm>
            <a:off x="6562952" y="32247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26" idx="2"/>
            <a:endCxn id="36" idx="1"/>
          </p:cNvCxnSpPr>
          <p:nvPr/>
        </p:nvCxnSpPr>
        <p:spPr>
          <a:xfrm>
            <a:off x="7594092" y="32247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41" idx="2"/>
            <a:endCxn id="26" idx="0"/>
          </p:cNvCxnSpPr>
          <p:nvPr/>
        </p:nvCxnSpPr>
        <p:spPr>
          <a:xfrm>
            <a:off x="7594092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28675" idx="2"/>
            <a:endCxn id="25" idx="0"/>
          </p:cNvCxnSpPr>
          <p:nvPr/>
        </p:nvCxnSpPr>
        <p:spPr>
          <a:xfrm>
            <a:off x="2438400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37" idx="2"/>
            <a:endCxn id="30" idx="0"/>
          </p:cNvCxnSpPr>
          <p:nvPr/>
        </p:nvCxnSpPr>
        <p:spPr>
          <a:xfrm>
            <a:off x="3469538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38" idx="2"/>
            <a:endCxn id="29" idx="0"/>
          </p:cNvCxnSpPr>
          <p:nvPr/>
        </p:nvCxnSpPr>
        <p:spPr>
          <a:xfrm>
            <a:off x="4500676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39" idx="2"/>
            <a:endCxn id="28" idx="0"/>
          </p:cNvCxnSpPr>
          <p:nvPr/>
        </p:nvCxnSpPr>
        <p:spPr>
          <a:xfrm>
            <a:off x="5531814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40" idx="2"/>
            <a:endCxn id="27" idx="0"/>
          </p:cNvCxnSpPr>
          <p:nvPr/>
        </p:nvCxnSpPr>
        <p:spPr>
          <a:xfrm>
            <a:off x="6562952" y="22627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2" descr="C:\Users\asu\Downloads\GMOD-three-cogs-40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48" y="3986784"/>
            <a:ext cx="1546074" cy="99057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</p:pic>
      <p:pic>
        <p:nvPicPr>
          <p:cNvPr id="54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976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469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962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455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948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441" y="47940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C:\Users\asu\Downloads\icon_2406\icon_2406\icon_240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53" y="4623989"/>
            <a:ext cx="962995" cy="96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5" r="17886" b="34962"/>
          <a:stretch/>
        </p:blipFill>
        <p:spPr bwMode="auto">
          <a:xfrm>
            <a:off x="513375" y="5394009"/>
            <a:ext cx="1151907" cy="54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96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Long Tail of genomic data is being lost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16386" name="Picture 2" descr="C:\Users\asu\AppData\Local\Temp\SNAGHTML2e859d5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5" y="990600"/>
            <a:ext cx="8976575" cy="4495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29557" y="5867400"/>
            <a:ext cx="7837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Identified 517 operons and 103 small regulatory </a:t>
            </a:r>
            <a:r>
              <a:rPr lang="en-US" dirty="0" smtClean="0"/>
              <a:t>RNAs...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69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Long Tail of genomic data is being lost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29557" y="5867400"/>
            <a:ext cx="7837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Identified 517 operons and 103 small regulatory </a:t>
            </a:r>
            <a:r>
              <a:rPr lang="en-US" dirty="0" smtClean="0"/>
              <a:t>RNAs...</a:t>
            </a:r>
            <a:endParaRPr lang="en-US" dirty="0"/>
          </a:p>
        </p:txBody>
      </p:sp>
      <p:pic>
        <p:nvPicPr>
          <p:cNvPr id="21508" name="Picture 4" descr="C:\Users\asu\AppData\Local\Temp\SNAGHTML3152b80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078" y="1029061"/>
            <a:ext cx="4457339" cy="2285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:\Users\asu\AppData\Local\Temp\SNAGHTML3152d7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57" y="1029061"/>
            <a:ext cx="4419600" cy="224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:\Users\asu\AppData\Local\Temp\SNAGHTML3153bf8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174" y="3429000"/>
            <a:ext cx="4453146" cy="2285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:\Users\asu\AppData\Local\Temp\SNAGHTML3153e58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74" y="3429000"/>
            <a:ext cx="4440567" cy="2285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&quot;No&quot; Symbol 5"/>
          <p:cNvSpPr/>
          <p:nvPr/>
        </p:nvSpPr>
        <p:spPr>
          <a:xfrm>
            <a:off x="2971800" y="1676400"/>
            <a:ext cx="3276600" cy="3276600"/>
          </a:xfrm>
          <a:prstGeom prst="noSmoking">
            <a:avLst>
              <a:gd name="adj" fmla="val 10705"/>
            </a:avLst>
          </a:prstGeom>
          <a:solidFill>
            <a:schemeClr val="tx2">
              <a:lumMod val="60000"/>
              <a:lumOff val="40000"/>
            </a:schemeClr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0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 least you can download structured data…</a:t>
            </a:r>
            <a:endParaRPr lang="en-US" dirty="0"/>
          </a:p>
        </p:txBody>
      </p:sp>
      <p:pic>
        <p:nvPicPr>
          <p:cNvPr id="6" name="Picture 2" descr="C:\Users\asu\AppData\Local\Temp\SNAGHTML2cb9340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" t="-318" r="24973" b="20317"/>
          <a:stretch/>
        </p:blipFill>
        <p:spPr bwMode="auto">
          <a:xfrm>
            <a:off x="0" y="1"/>
            <a:ext cx="91202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pic>
        <p:nvPicPr>
          <p:cNvPr id="7" name="Picture 2" descr="C:\Users\asu\AppData\Local\Temp\SNAGHTML2cb9340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8" t="42256" r="24778" b="20318"/>
          <a:stretch/>
        </p:blipFill>
        <p:spPr bwMode="auto">
          <a:xfrm>
            <a:off x="2129425" y="3649649"/>
            <a:ext cx="7014576" cy="320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1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Centralized Model Organism Database concept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pic>
        <p:nvPicPr>
          <p:cNvPr id="6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2265010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4953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n 17"/>
          <p:cNvSpPr/>
          <p:nvPr/>
        </p:nvSpPr>
        <p:spPr>
          <a:xfrm>
            <a:off x="1611478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n 18"/>
          <p:cNvSpPr/>
          <p:nvPr/>
        </p:nvSpPr>
        <p:spPr>
          <a:xfrm>
            <a:off x="2637499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n 19"/>
          <p:cNvSpPr/>
          <p:nvPr/>
        </p:nvSpPr>
        <p:spPr>
          <a:xfrm>
            <a:off x="3668637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n 20"/>
          <p:cNvSpPr/>
          <p:nvPr/>
        </p:nvSpPr>
        <p:spPr>
          <a:xfrm>
            <a:off x="4699775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n 21"/>
          <p:cNvSpPr/>
          <p:nvPr/>
        </p:nvSpPr>
        <p:spPr>
          <a:xfrm>
            <a:off x="5730913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an 22"/>
          <p:cNvSpPr/>
          <p:nvPr/>
        </p:nvSpPr>
        <p:spPr>
          <a:xfrm>
            <a:off x="6762053" y="3276600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2005594" y="3048000"/>
            <a:ext cx="5117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26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64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02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40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978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118" y="1219200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/>
          <p:cNvCxnSpPr>
            <a:stCxn id="11" idx="2"/>
            <a:endCxn id="19" idx="1"/>
          </p:cNvCxnSpPr>
          <p:nvPr/>
        </p:nvCxnSpPr>
        <p:spPr>
          <a:xfrm>
            <a:off x="3039290" y="3048000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0" idx="2"/>
            <a:endCxn id="20" idx="1"/>
          </p:cNvCxnSpPr>
          <p:nvPr/>
        </p:nvCxnSpPr>
        <p:spPr>
          <a:xfrm>
            <a:off x="4070428" y="3048000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9" idx="2"/>
            <a:endCxn id="21" idx="1"/>
          </p:cNvCxnSpPr>
          <p:nvPr/>
        </p:nvCxnSpPr>
        <p:spPr>
          <a:xfrm>
            <a:off x="5101566" y="3048000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8" idx="2"/>
            <a:endCxn id="22" idx="1"/>
          </p:cNvCxnSpPr>
          <p:nvPr/>
        </p:nvCxnSpPr>
        <p:spPr>
          <a:xfrm>
            <a:off x="6132704" y="3048000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7" idx="2"/>
            <a:endCxn id="23" idx="1"/>
          </p:cNvCxnSpPr>
          <p:nvPr/>
        </p:nvCxnSpPr>
        <p:spPr>
          <a:xfrm>
            <a:off x="7163844" y="3048000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30" idx="2"/>
            <a:endCxn id="7" idx="0"/>
          </p:cNvCxnSpPr>
          <p:nvPr/>
        </p:nvCxnSpPr>
        <p:spPr>
          <a:xfrm>
            <a:off x="7163844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5" idx="2"/>
            <a:endCxn id="6" idx="0"/>
          </p:cNvCxnSpPr>
          <p:nvPr/>
        </p:nvCxnSpPr>
        <p:spPr>
          <a:xfrm>
            <a:off x="2008152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6" idx="2"/>
            <a:endCxn id="11" idx="0"/>
          </p:cNvCxnSpPr>
          <p:nvPr/>
        </p:nvCxnSpPr>
        <p:spPr>
          <a:xfrm>
            <a:off x="3039290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7" idx="2"/>
            <a:endCxn id="10" idx="0"/>
          </p:cNvCxnSpPr>
          <p:nvPr/>
        </p:nvCxnSpPr>
        <p:spPr>
          <a:xfrm>
            <a:off x="4070428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8" idx="2"/>
            <a:endCxn id="9" idx="0"/>
          </p:cNvCxnSpPr>
          <p:nvPr/>
        </p:nvCxnSpPr>
        <p:spPr>
          <a:xfrm>
            <a:off x="5101566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29" idx="2"/>
            <a:endCxn id="8" idx="0"/>
          </p:cNvCxnSpPr>
          <p:nvPr/>
        </p:nvCxnSpPr>
        <p:spPr>
          <a:xfrm>
            <a:off x="6132704" y="2085975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28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221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14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07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700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193" y="4617304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asu\Downloads\icon_2406\icon_2406\icon_2406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5" y="4447205"/>
            <a:ext cx="962995" cy="96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5" r="17886" b="34962"/>
          <a:stretch/>
        </p:blipFill>
        <p:spPr bwMode="auto">
          <a:xfrm>
            <a:off x="83127" y="5217225"/>
            <a:ext cx="1151907" cy="54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1817652" y="4014216"/>
            <a:ext cx="5536692" cy="609600"/>
            <a:chOff x="1817652" y="3810000"/>
            <a:chExt cx="5536692" cy="1295400"/>
          </a:xfrm>
        </p:grpSpPr>
        <p:sp>
          <p:nvSpPr>
            <p:cNvPr id="51" name="Down Arrow 50"/>
            <p:cNvSpPr/>
            <p:nvPr/>
          </p:nvSpPr>
          <p:spPr>
            <a:xfrm rot="10800000">
              <a:off x="1817652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wn Arrow 51"/>
            <p:cNvSpPr/>
            <p:nvPr/>
          </p:nvSpPr>
          <p:spPr>
            <a:xfrm rot="10800000">
              <a:off x="2848790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own Arrow 52"/>
            <p:cNvSpPr/>
            <p:nvPr/>
          </p:nvSpPr>
          <p:spPr>
            <a:xfrm rot="10800000">
              <a:off x="3879928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Down Arrow 53"/>
            <p:cNvSpPr/>
            <p:nvPr/>
          </p:nvSpPr>
          <p:spPr>
            <a:xfrm rot="10800000">
              <a:off x="4911066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wn Arrow 54"/>
            <p:cNvSpPr/>
            <p:nvPr/>
          </p:nvSpPr>
          <p:spPr>
            <a:xfrm rot="10800000">
              <a:off x="594220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Down Arrow 55"/>
            <p:cNvSpPr/>
            <p:nvPr/>
          </p:nvSpPr>
          <p:spPr>
            <a:xfrm rot="10800000">
              <a:off x="697334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Can 57"/>
          <p:cNvSpPr/>
          <p:nvPr/>
        </p:nvSpPr>
        <p:spPr>
          <a:xfrm>
            <a:off x="1611478" y="3162300"/>
            <a:ext cx="5959274" cy="723900"/>
          </a:xfrm>
          <a:prstGeom prst="can">
            <a:avLst/>
          </a:prstGeom>
          <a:solidFill>
            <a:srgbClr val="B061FF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CMOD</a:t>
            </a:r>
            <a:endParaRPr lang="en-US" b="1" dirty="0"/>
          </a:p>
        </p:txBody>
      </p:sp>
      <p:grpSp>
        <p:nvGrpSpPr>
          <p:cNvPr id="85" name="Group 84"/>
          <p:cNvGrpSpPr/>
          <p:nvPr/>
        </p:nvGrpSpPr>
        <p:grpSpPr>
          <a:xfrm>
            <a:off x="83128" y="5961479"/>
            <a:ext cx="9016902" cy="338737"/>
            <a:chOff x="342378" y="6370250"/>
            <a:chExt cx="8757651" cy="328998"/>
          </a:xfrm>
        </p:grpSpPr>
        <p:grpSp>
          <p:nvGrpSpPr>
            <p:cNvPr id="59" name="Group 58"/>
            <p:cNvGrpSpPr/>
            <p:nvPr/>
          </p:nvGrpSpPr>
          <p:grpSpPr>
            <a:xfrm>
              <a:off x="4749954" y="6370250"/>
              <a:ext cx="4350075" cy="328998"/>
              <a:chOff x="285139" y="5050210"/>
              <a:chExt cx="7022607" cy="531122"/>
            </a:xfrm>
          </p:grpSpPr>
          <p:pic>
            <p:nvPicPr>
              <p:cNvPr id="60" name="Picture 172" descr="C:\Users\asu\Downloads\species_images\Petromyzon_marinus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173" descr="C:\Users\asu\Downloads\species_images\Pongo_abelii.png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174" descr="C:\Users\asu\Downloads\species_images\Procavia_capensis.pn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77" descr="C:\Users\asu\Downloads\species_images\Saccharomyces_cerevisiae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78" descr="C:\Users\asu\Downloads\species_images\Saimiri_boliviensis.pn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79" descr="C:\Users\asu\Downloads\species_images\Sarcophilus_harrisii.pn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80" descr="C:\Users\asu\Downloads\species_images\Sorex_araneus.pn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83" descr="C:\Users\asu\Downloads\species_images\Taeniopygia_guttata.png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185" descr="C:\Users\asu\Downloads\species_images\Tarsius_syrichta.png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186" descr="C:\Users\asu\Downloads\species_images\Tetraodon_nigroviridis.png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90" descr="C:\Users\asu\Downloads\species_images\Xenopus_tropicalis.png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191" descr="C:\Users\asu\Downloads\species_images\Xiphophorus_maculatus.png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2" name="Group 71"/>
            <p:cNvGrpSpPr/>
            <p:nvPr/>
          </p:nvGrpSpPr>
          <p:grpSpPr>
            <a:xfrm>
              <a:off x="342378" y="6370250"/>
              <a:ext cx="4350075" cy="328998"/>
              <a:chOff x="285139" y="3965224"/>
              <a:chExt cx="7022607" cy="531122"/>
            </a:xfrm>
          </p:grpSpPr>
          <p:pic>
            <p:nvPicPr>
              <p:cNvPr id="73" name="Picture 147" descr="C:\Users\asu\Downloads\species_images\Lepisosteus_oculatus.png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148" descr="C:\Users\asu\Downloads\species_images\Loxodonta_africana.png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159" descr="C:\Users\asu\Downloads\species_images\Nomascus_leucogenys.png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162" descr="C:\Users\asu\Downloads\species_images\Ornithorhynchus_anatinus.png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175" descr="C:\Users\asu\Downloads\species_images\Pteropus_vampyrus.pn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176" descr="C:\Users\asu\Downloads\species_images\Rattus_norvegicus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181" descr="C:\Users\asu\Downloads\species_images\Sus_scrofa.png"/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182" descr="C:\Users\asu\Downloads\species_images\Sus_scrofa_map.png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184" descr="C:\Users\asu\Downloads\species_images\Takifugu_rubripes.png"/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" name="Picture 189" descr="C:\Users\asu\Downloads\species_images\Vicugna_pacos.png"/>
              <p:cNvPicPr>
                <a:picLocks noChangeAspect="1" noChangeArrowheads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3" name="Picture 197" descr="C:\Users\asu\Downloads\species_images\Caenorhabditis_elegans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4" name="Picture 199" descr="C:\Users\asu\Downloads\species_images\Canis_familiaris.png"/>
              <p:cNvPicPr>
                <a:picLocks noChangeAspect="1" noChangeArrowheads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6386" name="Picture 2" descr="GMOD in the Cloud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118" y="1226063"/>
            <a:ext cx="2272263" cy="130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Inline imag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390" name="Picture 6" descr="C:\Users\asu\Downloads\giab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" y="1002151"/>
            <a:ext cx="1753008" cy="1976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99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20482" name="Picture 2" descr="C:\Users\asu\Downloads\5626312363_658986858e_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" r="16373" b="4673"/>
          <a:stretch/>
        </p:blipFill>
        <p:spPr bwMode="auto">
          <a:xfrm>
            <a:off x="0" y="-36535"/>
            <a:ext cx="9144000" cy="69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71800" y="6400800"/>
            <a:ext cx="6182013" cy="400110"/>
          </a:xfrm>
          <a:prstGeom prst="rect">
            <a:avLst/>
          </a:prstGeom>
          <a:solidFill>
            <a:schemeClr val="tx1">
              <a:alpha val="49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http://www.flickr.com/photos/aigle_dore/5626312363/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304800"/>
            <a:ext cx="5748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  <a:latin typeface="Candara" panose="020E0502030303020204" pitchFamily="34" charset="0"/>
              </a:rPr>
              <a:t>GMOD </a:t>
            </a:r>
            <a:r>
              <a:rPr lang="en-US" sz="4000" dirty="0">
                <a:solidFill>
                  <a:srgbClr val="FFFF00"/>
                </a:solidFill>
                <a:latin typeface="Candara" panose="020E0502030303020204" pitchFamily="34" charset="0"/>
              </a:rPr>
              <a:t>as a </a:t>
            </a:r>
            <a:r>
              <a:rPr lang="en-US" sz="4000" dirty="0" smtClean="0">
                <a:solidFill>
                  <a:srgbClr val="FFFF00"/>
                </a:solidFill>
                <a:latin typeface="Candara" panose="020E0502030303020204" pitchFamily="34" charset="0"/>
              </a:rPr>
              <a:t>Service </a:t>
            </a:r>
            <a:r>
              <a:rPr lang="en-US" sz="4000" dirty="0">
                <a:solidFill>
                  <a:srgbClr val="FFFF00"/>
                </a:solidFill>
                <a:latin typeface="Candara" panose="020E0502030303020204" pitchFamily="34" charset="0"/>
              </a:rPr>
              <a:t>(</a:t>
            </a:r>
            <a:r>
              <a:rPr lang="en-US" sz="4000" dirty="0" err="1">
                <a:solidFill>
                  <a:srgbClr val="FFFF00"/>
                </a:solidFill>
                <a:latin typeface="Candara" panose="020E0502030303020204" pitchFamily="34" charset="0"/>
              </a:rPr>
              <a:t>GaaS</a:t>
            </a:r>
            <a:r>
              <a:rPr lang="en-US" sz="4000" dirty="0" smtClean="0">
                <a:solidFill>
                  <a:srgbClr val="FFFF00"/>
                </a:solidFill>
                <a:latin typeface="Candara" panose="020E0502030303020204" pitchFamily="34" charset="0"/>
              </a:rPr>
              <a:t>)</a:t>
            </a:r>
            <a:endParaRPr lang="en-US" sz="4000" dirty="0">
              <a:solidFill>
                <a:srgbClr val="FFFF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3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33794" name="Picture 2" descr="C:\Users\asu\Downloads\187131727_0de9e4f143_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" r="531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7000" y="6381690"/>
            <a:ext cx="6393610" cy="40011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FFC000"/>
                </a:solidFill>
              </a:rPr>
              <a:t>http://www.flickr.com/photos/shannonmary/187131727/</a:t>
            </a:r>
          </a:p>
        </p:txBody>
      </p:sp>
    </p:spTree>
    <p:extLst>
      <p:ext uri="{BB962C8B-B14F-4D97-AF65-F5344CB8AC3E}">
        <p14:creationId xmlns:p14="http://schemas.microsoft.com/office/powerpoint/2010/main" val="247296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Few genes are well annotated…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278683" y="6581001"/>
            <a:ext cx="18918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/>
              <a:t>Data: NCBI, February 2013</a:t>
            </a:r>
            <a:endParaRPr lang="en-US" sz="1100" dirty="0"/>
          </a:p>
        </p:txBody>
      </p:sp>
      <p:grpSp>
        <p:nvGrpSpPr>
          <p:cNvPr id="7" name="Group 6"/>
          <p:cNvGrpSpPr/>
          <p:nvPr/>
        </p:nvGrpSpPr>
        <p:grpSpPr>
          <a:xfrm>
            <a:off x="1020912" y="1414046"/>
            <a:ext cx="7589688" cy="4255532"/>
            <a:chOff x="1020912" y="1414046"/>
            <a:chExt cx="7589688" cy="4255532"/>
          </a:xfrm>
        </p:grpSpPr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0266" y="1742847"/>
              <a:ext cx="6157913" cy="3597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Right Brace 31"/>
            <p:cNvSpPr/>
            <p:nvPr/>
          </p:nvSpPr>
          <p:spPr>
            <a:xfrm rot="16200000">
              <a:off x="6219451" y="3057047"/>
              <a:ext cx="368596" cy="2183506"/>
            </a:xfrm>
            <a:prstGeom prst="rightBrace">
              <a:avLst>
                <a:gd name="adj1" fmla="val 41060"/>
                <a:gd name="adj2" fmla="val 50000"/>
              </a:avLst>
            </a:prstGeom>
            <a:ln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33" name="TextBox 18"/>
            <p:cNvSpPr txBox="1">
              <a:spLocks noChangeArrowheads="1"/>
            </p:cNvSpPr>
            <p:nvPr/>
          </p:nvSpPr>
          <p:spPr bwMode="auto">
            <a:xfrm>
              <a:off x="5446466" y="3623846"/>
              <a:ext cx="192812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/>
                <a:t>41%</a:t>
              </a:r>
              <a:endParaRPr lang="en-US" sz="1400" b="1" dirty="0"/>
            </a:p>
          </p:txBody>
        </p:sp>
        <p:sp>
          <p:nvSpPr>
            <p:cNvPr id="34" name="Right Brace 33"/>
            <p:cNvSpPr/>
            <p:nvPr/>
          </p:nvSpPr>
          <p:spPr>
            <a:xfrm rot="16200000">
              <a:off x="5605068" y="1560245"/>
              <a:ext cx="368596" cy="3429000"/>
            </a:xfrm>
            <a:prstGeom prst="rightBrace">
              <a:avLst>
                <a:gd name="adj1" fmla="val 41060"/>
                <a:gd name="adj2" fmla="val 50000"/>
              </a:avLst>
            </a:prstGeom>
            <a:ln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/>
            </a:p>
          </p:txBody>
        </p:sp>
        <p:sp>
          <p:nvSpPr>
            <p:cNvPr id="35" name="TextBox 21"/>
            <p:cNvSpPr txBox="1">
              <a:spLocks noChangeArrowheads="1"/>
            </p:cNvSpPr>
            <p:nvPr/>
          </p:nvSpPr>
          <p:spPr bwMode="auto">
            <a:xfrm>
              <a:off x="5128963" y="2785646"/>
              <a:ext cx="136652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/>
                <a:t>65%</a:t>
              </a:r>
              <a:endParaRPr lang="en-US" sz="1400" b="1" dirty="0"/>
            </a:p>
          </p:txBody>
        </p:sp>
        <p:grpSp>
          <p:nvGrpSpPr>
            <p:cNvPr id="36" name="Group 17"/>
            <p:cNvGrpSpPr/>
            <p:nvPr/>
          </p:nvGrpSpPr>
          <p:grpSpPr>
            <a:xfrm>
              <a:off x="2322265" y="1414046"/>
              <a:ext cx="1325444" cy="2292935"/>
              <a:chOff x="1053491" y="3041292"/>
              <a:chExt cx="1169510" cy="1896077"/>
            </a:xfrm>
          </p:grpSpPr>
          <p:sp>
            <p:nvSpPr>
              <p:cNvPr id="37" name="TextBox 23"/>
              <p:cNvSpPr txBox="1">
                <a:spLocks noChangeArrowheads="1"/>
              </p:cNvSpPr>
              <p:nvPr/>
            </p:nvSpPr>
            <p:spPr bwMode="auto">
              <a:xfrm>
                <a:off x="1471664" y="3041292"/>
                <a:ext cx="751337" cy="18960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300" i="1" dirty="0"/>
                  <a:t>CTNNB1</a:t>
                </a:r>
              </a:p>
              <a:p>
                <a:r>
                  <a:rPr lang="en-US" sz="1300" i="1" dirty="0"/>
                  <a:t>VEGFA</a:t>
                </a:r>
              </a:p>
              <a:p>
                <a:r>
                  <a:rPr lang="en-US" sz="1300" i="1" dirty="0"/>
                  <a:t>SIRT1</a:t>
                </a:r>
              </a:p>
              <a:p>
                <a:r>
                  <a:rPr lang="en-US" sz="1300" i="1" dirty="0"/>
                  <a:t>FGFR2</a:t>
                </a:r>
              </a:p>
              <a:p>
                <a:r>
                  <a:rPr lang="en-US" sz="1300" i="1" dirty="0"/>
                  <a:t>TGFB1</a:t>
                </a:r>
              </a:p>
              <a:p>
                <a:r>
                  <a:rPr lang="en-US" sz="1300" i="1" dirty="0"/>
                  <a:t>TP53</a:t>
                </a:r>
              </a:p>
              <a:p>
                <a:r>
                  <a:rPr lang="en-US" sz="1300" i="1" dirty="0"/>
                  <a:t>MEF2C</a:t>
                </a:r>
              </a:p>
              <a:p>
                <a:r>
                  <a:rPr lang="en-US" sz="1300" i="1" dirty="0"/>
                  <a:t>BMP4</a:t>
                </a:r>
              </a:p>
              <a:p>
                <a:r>
                  <a:rPr lang="en-US" sz="1300" i="1" dirty="0"/>
                  <a:t>LEF1</a:t>
                </a:r>
              </a:p>
              <a:p>
                <a:r>
                  <a:rPr lang="en-US" sz="1300" i="1" dirty="0"/>
                  <a:t>WNT5A</a:t>
                </a:r>
              </a:p>
              <a:p>
                <a:r>
                  <a:rPr lang="en-US" sz="1300" i="1" dirty="0"/>
                  <a:t>TNF</a:t>
                </a:r>
              </a:p>
            </p:txBody>
          </p:sp>
          <p:sp>
            <p:nvSpPr>
              <p:cNvPr id="38" name="Straight Connector 37"/>
              <p:cNvSpPr/>
              <p:nvPr/>
            </p:nvSpPr>
            <p:spPr>
              <a:xfrm rot="5400000">
                <a:off x="822132" y="3431759"/>
                <a:ext cx="901991" cy="439273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200" dirty="0"/>
              </a:p>
            </p:txBody>
          </p:sp>
          <p:sp>
            <p:nvSpPr>
              <p:cNvPr id="39" name="Straight Connector 38"/>
              <p:cNvSpPr/>
              <p:nvPr/>
            </p:nvSpPr>
            <p:spPr>
              <a:xfrm rot="16200000" flipV="1">
                <a:off x="1024203" y="4332037"/>
                <a:ext cx="497850" cy="43927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 sz="1200" dirty="0"/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7351466" y="3922693"/>
              <a:ext cx="125913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20,473 protein-coding genes</a:t>
              </a:r>
              <a:endParaRPr lang="en-US" sz="1400" b="1" dirty="0"/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>
              <a:off x="7495502" y="4333098"/>
              <a:ext cx="0" cy="54370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3050632" y="5300246"/>
              <a:ext cx="41601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/>
                <a:t>Genes, sorted by decreasing counts</a:t>
              </a:r>
              <a:endParaRPr lang="en-US" sz="1800" b="1" dirty="0"/>
            </a:p>
          </p:txBody>
        </p:sp>
        <p:sp>
          <p:nvSpPr>
            <p:cNvPr id="44" name="TextBox 43"/>
            <p:cNvSpPr txBox="1"/>
            <p:nvPr/>
          </p:nvSpPr>
          <p:spPr>
            <a:xfrm rot="16200000">
              <a:off x="241476" y="2544708"/>
              <a:ext cx="22052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 smtClean="0"/>
                <a:t>GO Annotation Counts</a:t>
              </a:r>
              <a:endParaRPr lang="en-US" sz="1800" b="1" dirty="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903666" y="1506898"/>
              <a:ext cx="1470920" cy="5167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6" name="Straight Connector 45"/>
            <p:cNvCxnSpPr>
              <a:stCxn id="34" idx="0"/>
            </p:cNvCxnSpPr>
            <p:nvPr/>
          </p:nvCxnSpPr>
          <p:spPr>
            <a:xfrm>
              <a:off x="4074866" y="3459043"/>
              <a:ext cx="0" cy="7026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34" idx="2"/>
              <a:endCxn id="32" idx="2"/>
            </p:cNvCxnSpPr>
            <p:nvPr/>
          </p:nvCxnSpPr>
          <p:spPr>
            <a:xfrm flipH="1">
              <a:off x="7495502" y="3459043"/>
              <a:ext cx="8364" cy="87405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32" idx="0"/>
            </p:cNvCxnSpPr>
            <p:nvPr/>
          </p:nvCxnSpPr>
          <p:spPr>
            <a:xfrm>
              <a:off x="5311996" y="4333098"/>
              <a:ext cx="0" cy="50994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5285729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1828800" y="1600200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 because the literature is sparsely </a:t>
            </a:r>
            <a:r>
              <a:rPr lang="en-US" dirty="0" err="1" smtClean="0"/>
              <a:t>curated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98DEE-FB47-402F-9BEC-441CAEC5350F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08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Why am I giving this keynote?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17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 because the literature is sparsely </a:t>
            </a:r>
            <a:r>
              <a:rPr lang="en-US" dirty="0" err="1" smtClean="0"/>
              <a:t>curated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998DEE-FB47-402F-9BEC-441CAEC5350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772393985"/>
              </p:ext>
            </p:extLst>
          </p:nvPr>
        </p:nvGraphicFramePr>
        <p:xfrm>
          <a:off x="1828800" y="1600200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964180" y="1642110"/>
            <a:ext cx="4891724" cy="400110"/>
          </a:xfrm>
          <a:prstGeom prst="rect">
            <a:avLst/>
          </a:prstGeom>
          <a:solidFill>
            <a:schemeClr val="bg1"/>
          </a:solidFill>
        </p:spPr>
        <p:txBody>
          <a:bodyPr wrap="none" lIns="0" rtlCol="0">
            <a:spAutoFit/>
          </a:bodyPr>
          <a:lstStyle/>
          <a:p>
            <a:r>
              <a:rPr lang="en-US" sz="2000" dirty="0" smtClean="0"/>
              <a:t>Number of articles read by typical scientist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6409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pic>
        <p:nvPicPr>
          <p:cNvPr id="5" name="Picture 16" descr="http://bostonherald.com/blogs/entertainment/the_assistant/wp-content/uploads/2010/02/overwhelmed.jpg"/>
          <p:cNvPicPr>
            <a:picLocks noChangeAspect="1" noChangeArrowheads="1"/>
          </p:cNvPicPr>
          <p:nvPr/>
        </p:nvPicPr>
        <p:blipFill>
          <a:blip r:embed="rId3" cstate="print"/>
          <a:srcRect t="9174" b="157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0" y="5105400"/>
            <a:ext cx="6096000" cy="1176992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b="1" u="sng" dirty="0" smtClean="0">
                <a:latin typeface="+mn-lt"/>
                <a:cs typeface="Aharoni" pitchFamily="2" charset="-79"/>
              </a:rPr>
              <a:t>311,696</a:t>
            </a:r>
            <a:r>
              <a:rPr lang="en-US" dirty="0" smtClean="0">
                <a:latin typeface="+mn-lt"/>
                <a:cs typeface="Aharoni" pitchFamily="2" charset="-79"/>
              </a:rPr>
              <a:t> articles (1.5% of PubMed)</a:t>
            </a:r>
          </a:p>
          <a:p>
            <a:pPr algn="ctr"/>
            <a:r>
              <a:rPr lang="en-US" dirty="0" smtClean="0">
                <a:latin typeface="+mn-lt"/>
                <a:cs typeface="Aharoni" pitchFamily="2" charset="-79"/>
              </a:rPr>
              <a:t>have been cited by GO annotations</a:t>
            </a:r>
          </a:p>
        </p:txBody>
      </p:sp>
    </p:spTree>
    <p:extLst>
      <p:ext uri="{BB962C8B-B14F-4D97-AF65-F5344CB8AC3E}">
        <p14:creationId xmlns:p14="http://schemas.microsoft.com/office/powerpoint/2010/main" val="135347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6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2362200"/>
            <a:ext cx="9144000" cy="4495800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3000">
                <a:srgbClr val="FFFFFF">
                  <a:alpha val="67000"/>
                </a:srgbClr>
              </a:gs>
              <a:gs pos="100000">
                <a:schemeClr val="bg1">
                  <a:alpha val="67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4572000"/>
            <a:ext cx="1524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106000" sy="106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Oval 14"/>
          <p:cNvSpPr/>
          <p:nvPr/>
        </p:nvSpPr>
        <p:spPr>
          <a:xfrm>
            <a:off x="2057400" y="3200400"/>
            <a:ext cx="5029200" cy="3505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7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0</a:t>
            </a:r>
            <a:endParaRPr lang="en-US" dirty="0"/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37338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514600" y="3475673"/>
            <a:ext cx="4114800" cy="2954655"/>
          </a:xfrm>
          <a:prstGeom prst="rect">
            <a:avLst/>
          </a:prstGeom>
          <a:noFill/>
          <a:ln>
            <a:noFill/>
          </a:ln>
        </p:spPr>
        <p:txBody>
          <a:bodyPr wrap="square" lIns="548640" tIns="548640" rIns="548640" bIns="548640" rtlCol="0">
            <a:spAutoFit/>
          </a:bodyPr>
          <a:lstStyle/>
          <a:p>
            <a:pPr algn="ctr"/>
            <a:r>
              <a:rPr lang="en-US" sz="2000" dirty="0" smtClean="0"/>
              <a:t>Sooner </a:t>
            </a:r>
            <a:r>
              <a:rPr lang="en-US" sz="2000" dirty="0"/>
              <a:t>or later, </a:t>
            </a:r>
            <a:r>
              <a:rPr lang="en-US" sz="2000" dirty="0" smtClean="0"/>
              <a:t>the research </a:t>
            </a:r>
            <a:r>
              <a:rPr lang="en-US" sz="2000" dirty="0"/>
              <a:t>community will need to be </a:t>
            </a:r>
            <a:r>
              <a:rPr lang="en-US" sz="2000" dirty="0" smtClean="0"/>
              <a:t>involved in </a:t>
            </a:r>
            <a:r>
              <a:rPr lang="en-US" sz="2000" dirty="0"/>
              <a:t>the annotation effort to scale up to the </a:t>
            </a:r>
            <a:r>
              <a:rPr lang="en-US" sz="2000" dirty="0" smtClean="0"/>
              <a:t>rate of </a:t>
            </a:r>
            <a:r>
              <a:rPr lang="en-US" sz="2000" dirty="0"/>
              <a:t>data generation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32779"/>
      </p:ext>
    </p:extLst>
  </p:cSld>
  <p:clrMapOvr>
    <a:masterClrMapping/>
  </p:clrMapOvr>
  <p:transition advTm="125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Long Tail is a prolific source of content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672384D-57F4-42DC-95A8-430DDE83F66A}" type="slidenum">
              <a:rPr lang="en-US" smtClean="0">
                <a:latin typeface="Arial" pitchFamily="34" charset="0"/>
              </a:rPr>
              <a:pPr/>
              <a:t>23</a:t>
            </a:fld>
            <a:endParaRPr lang="en-US" smtClean="0">
              <a:latin typeface="Arial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219200" y="1219200"/>
            <a:ext cx="6327956" cy="2890568"/>
            <a:chOff x="1676400" y="2252246"/>
            <a:chExt cx="4723626" cy="2157721"/>
          </a:xfrm>
        </p:grpSpPr>
        <p:pic>
          <p:nvPicPr>
            <p:cNvPr id="4098" name="Picture 2" descr="P:\Documents\presentations\graphics\long_tail_2010040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53725" y="2252246"/>
              <a:ext cx="3646301" cy="1978152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3056588" y="2480846"/>
              <a:ext cx="504005" cy="436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rgbClr val="CC6600"/>
                  </a:solidFill>
                </a:rPr>
                <a:t>Short</a:t>
              </a:r>
            </a:p>
            <a:p>
              <a:pPr algn="ctr"/>
              <a:r>
                <a:rPr lang="en-US" sz="1600" dirty="0" smtClean="0">
                  <a:solidFill>
                    <a:srgbClr val="CC6600"/>
                  </a:solidFill>
                </a:rPr>
                <a:t>Head</a:t>
              </a:r>
              <a:endParaRPr lang="en-US" sz="1600" dirty="0">
                <a:solidFill>
                  <a:srgbClr val="CC66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67200" y="3547646"/>
              <a:ext cx="9997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C00000"/>
                  </a:solidFill>
                </a:rPr>
                <a:t>Long Tail</a:t>
              </a:r>
              <a:endParaRPr lang="en-US" sz="1600" dirty="0">
                <a:solidFill>
                  <a:srgbClr val="C0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76400" y="2810471"/>
              <a:ext cx="10529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/>
                <a:t>Content produced</a:t>
              </a:r>
              <a:endParaRPr lang="en-US" sz="16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624726" y="4157247"/>
              <a:ext cx="1692057" cy="252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Contributors (sorted)</a:t>
              </a:r>
              <a:endParaRPr lang="en-US" sz="16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24339" y="4800600"/>
            <a:ext cx="18902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800" dirty="0" smtClean="0"/>
              <a:t>News :</a:t>
            </a:r>
          </a:p>
          <a:p>
            <a:pPr algn="r"/>
            <a:r>
              <a:rPr lang="en-US" sz="1800" dirty="0" smtClean="0"/>
              <a:t>Video:</a:t>
            </a:r>
          </a:p>
          <a:p>
            <a:pPr algn="r"/>
            <a:r>
              <a:rPr lang="en-US" sz="1800" dirty="0" smtClean="0"/>
              <a:t>Product reviews:</a:t>
            </a:r>
          </a:p>
          <a:p>
            <a:pPr algn="r"/>
            <a:r>
              <a:rPr lang="en-US" sz="1800" dirty="0" smtClean="0"/>
              <a:t>Food reviews:</a:t>
            </a:r>
          </a:p>
          <a:p>
            <a:pPr algn="r"/>
            <a:r>
              <a:rPr lang="en-US" sz="1800" dirty="0" smtClean="0"/>
              <a:t>Talent judging:</a:t>
            </a:r>
            <a:endParaRPr lang="en-US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2959906" y="4800600"/>
            <a:ext cx="20313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CC6600"/>
                </a:solidFill>
              </a:rPr>
              <a:t>Newspapers</a:t>
            </a:r>
          </a:p>
          <a:p>
            <a:pPr algn="ctr"/>
            <a:r>
              <a:rPr lang="en-US" sz="1800" dirty="0" smtClean="0">
                <a:solidFill>
                  <a:srgbClr val="CC6600"/>
                </a:solidFill>
              </a:rPr>
              <a:t>TV/Hollywood</a:t>
            </a:r>
          </a:p>
          <a:p>
            <a:pPr algn="ctr"/>
            <a:r>
              <a:rPr lang="en-US" sz="1800" dirty="0" smtClean="0">
                <a:solidFill>
                  <a:srgbClr val="CC6600"/>
                </a:solidFill>
              </a:rPr>
              <a:t>Consumer reports</a:t>
            </a:r>
          </a:p>
          <a:p>
            <a:pPr algn="ctr"/>
            <a:r>
              <a:rPr lang="en-US" sz="1800" dirty="0" smtClean="0">
                <a:solidFill>
                  <a:srgbClr val="CC6600"/>
                </a:solidFill>
              </a:rPr>
              <a:t>Food critics</a:t>
            </a:r>
          </a:p>
          <a:p>
            <a:pPr algn="ctr"/>
            <a:r>
              <a:rPr lang="en-US" sz="1800" dirty="0" smtClean="0">
                <a:solidFill>
                  <a:srgbClr val="CC6600"/>
                </a:solidFill>
              </a:rPr>
              <a:t>Olympics</a:t>
            </a:r>
            <a:endParaRPr lang="en-US" sz="1800" dirty="0">
              <a:solidFill>
                <a:srgbClr val="CC66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6537" y="4800600"/>
            <a:ext cx="187743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C00000"/>
                </a:solidFill>
              </a:rPr>
              <a:t>Blogs</a:t>
            </a:r>
          </a:p>
          <a:p>
            <a:pPr algn="ctr"/>
            <a:r>
              <a:rPr lang="en-US" sz="1800" dirty="0" smtClean="0">
                <a:solidFill>
                  <a:srgbClr val="C00000"/>
                </a:solidFill>
              </a:rPr>
              <a:t>YouTube</a:t>
            </a:r>
          </a:p>
          <a:p>
            <a:pPr algn="ctr"/>
            <a:r>
              <a:rPr lang="en-US" sz="1800" dirty="0" smtClean="0">
                <a:solidFill>
                  <a:srgbClr val="C00000"/>
                </a:solidFill>
              </a:rPr>
              <a:t>Amazon reviews</a:t>
            </a:r>
          </a:p>
          <a:p>
            <a:pPr algn="ctr"/>
            <a:r>
              <a:rPr lang="en-US" sz="1800" dirty="0" smtClean="0">
                <a:solidFill>
                  <a:srgbClr val="C00000"/>
                </a:solidFill>
              </a:rPr>
              <a:t>Yelp</a:t>
            </a:r>
          </a:p>
          <a:p>
            <a:pPr algn="ctr"/>
            <a:r>
              <a:rPr lang="en-US" sz="1800" dirty="0" smtClean="0">
                <a:solidFill>
                  <a:srgbClr val="C00000"/>
                </a:solidFill>
              </a:rPr>
              <a:t>American Idol</a:t>
            </a:r>
            <a:endParaRPr lang="en-US" sz="1800" dirty="0">
              <a:solidFill>
                <a:srgbClr val="C00000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200400" y="4648200"/>
            <a:ext cx="1524000" cy="0"/>
          </a:xfrm>
          <a:prstGeom prst="line">
            <a:avLst/>
          </a:prstGeom>
          <a:ln w="57150">
            <a:solidFill>
              <a:srgbClr val="DA8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5638800" y="4648200"/>
            <a:ext cx="152400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3315922"/>
      </p:ext>
    </p:extLst>
  </p:cSld>
  <p:clrMapOvr>
    <a:masterClrMapping/>
  </p:clrMapOvr>
  <p:transition advTm="1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  <p:bldP spid="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915400" cy="685800"/>
          </a:xfrm>
        </p:spPr>
        <p:txBody>
          <a:bodyPr anchor="t" anchorCtr="0"/>
          <a:lstStyle/>
          <a:p>
            <a:pPr eaLnBrk="1" hangingPunct="1"/>
            <a:r>
              <a:rPr lang="en-US" dirty="0" smtClean="0"/>
              <a:t>Wikipedia is reasonably accurate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C2A4D7-F33C-4AE0-9391-D3662896E295}" type="slidenum">
              <a:rPr lang="en-US" smtClean="0">
                <a:latin typeface="Arial" pitchFamily="34" charset="0"/>
              </a:rPr>
              <a:pPr/>
              <a:t>24</a:t>
            </a:fld>
            <a:endParaRPr lang="en-US" dirty="0" smtClean="0">
              <a:latin typeface="Arial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 r="1667" b="78435"/>
          <a:stretch>
            <a:fillRect/>
          </a:stretch>
        </p:blipFill>
        <p:spPr bwMode="auto">
          <a:xfrm>
            <a:off x="0" y="834646"/>
            <a:ext cx="9144000" cy="132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3677" t="29097" r="8333" b="17826"/>
          <a:stretch>
            <a:fillRect/>
          </a:stretch>
        </p:blipFill>
        <p:spPr bwMode="auto">
          <a:xfrm>
            <a:off x="0" y="2133600"/>
            <a:ext cx="9187016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0804896"/>
      </p:ext>
    </p:extLst>
  </p:cSld>
  <p:clrMapOvr>
    <a:masterClrMapping/>
  </p:clrMapOvr>
  <p:transition advTm="125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915400" cy="685800"/>
          </a:xfrm>
        </p:spPr>
        <p:txBody>
          <a:bodyPr anchor="t" anchorCtr="0"/>
          <a:lstStyle/>
          <a:p>
            <a:pPr eaLnBrk="1" hangingPunct="1"/>
            <a:r>
              <a:rPr lang="en-US" dirty="0" smtClean="0"/>
              <a:t>Wikipedia has breadth and depth</a:t>
            </a:r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6C2A4D7-F33C-4AE0-9391-D3662896E295}" type="slidenum">
              <a:rPr lang="en-US" smtClean="0">
                <a:latin typeface="Arial" pitchFamily="34" charset="0"/>
              </a:rPr>
              <a:pPr/>
              <a:t>25</a:t>
            </a:fld>
            <a:endParaRPr lang="en-US" dirty="0" smtClean="0">
              <a:latin typeface="Arial" pitchFamily="34" charset="0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562600" y="6553200"/>
            <a:ext cx="3378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rIns="0">
            <a:spAutoFit/>
          </a:bodyPr>
          <a:lstStyle/>
          <a:p>
            <a:r>
              <a:rPr lang="en-US" sz="900" dirty="0"/>
              <a:t>http://en.wikipedia.org/wiki/Wikipedia:Size_comparisons, July 2008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2133600" y="1371600"/>
            <a:ext cx="5020075" cy="4581958"/>
            <a:chOff x="2438400" y="1371600"/>
            <a:chExt cx="5020075" cy="4581958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b="33819"/>
            <a:stretch/>
          </p:blipFill>
          <p:spPr bwMode="auto">
            <a:xfrm>
              <a:off x="3447535" y="1371600"/>
              <a:ext cx="4010940" cy="3935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7" name="TextBox 16"/>
            <p:cNvSpPr txBox="1"/>
            <p:nvPr/>
          </p:nvSpPr>
          <p:spPr>
            <a:xfrm>
              <a:off x="2438400" y="2167210"/>
              <a:ext cx="1194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Articles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477674" y="4038600"/>
              <a:ext cx="106875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Words</a:t>
              </a:r>
            </a:p>
            <a:p>
              <a:pPr algn="ctr"/>
              <a:r>
                <a:rPr lang="en-US" sz="1600" dirty="0" smtClean="0"/>
                <a:t>(millions)</a:t>
              </a:r>
              <a:endParaRPr lang="en-US" sz="16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60249" y="5307227"/>
              <a:ext cx="11849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dirty="0" smtClean="0"/>
                <a:t>Wikipedia</a:t>
              </a:r>
              <a:endParaRPr lang="en-US" sz="18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17215" y="5307227"/>
              <a:ext cx="15137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/>
                <a:t>Britannica Online</a:t>
              </a:r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42647487"/>
      </p:ext>
    </p:extLst>
  </p:cSld>
  <p:clrMapOvr>
    <a:masterClrMapping/>
  </p:clrMapOvr>
  <p:transition advTm="125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P:\Documents\presentations\graphics\long_tail_20100408.jpg"/>
          <p:cNvPicPr>
            <a:picLocks noChangeAspect="1" noChangeArrowheads="1"/>
          </p:cNvPicPr>
          <p:nvPr/>
        </p:nvPicPr>
        <p:blipFill>
          <a:blip r:embed="rId3" cstate="print"/>
          <a:srcRect b="4762"/>
          <a:stretch>
            <a:fillRect/>
          </a:stretch>
        </p:blipFill>
        <p:spPr bwMode="auto">
          <a:xfrm>
            <a:off x="0" y="0"/>
            <a:ext cx="9143844" cy="6858000"/>
          </a:xfrm>
          <a:prstGeom prst="rect">
            <a:avLst/>
          </a:prstGeom>
          <a:noFill/>
        </p:spPr>
      </p:pic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C4A8780-EA4D-4C50-A157-133EF4303756}" type="slidenum">
              <a:rPr lang="en-US" smtClean="0">
                <a:latin typeface="Arial" pitchFamily="34" charset="0"/>
              </a:rPr>
              <a:pPr/>
              <a:t>26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quarter" idx="4294967295"/>
          </p:nvPr>
        </p:nvSpPr>
        <p:spPr>
          <a:xfrm>
            <a:off x="2590800" y="1981200"/>
            <a:ext cx="4267200" cy="2667000"/>
          </a:xfrm>
          <a:prstGeom prst="rect">
            <a:avLst/>
          </a:prstGeo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US" sz="2800" dirty="0" smtClean="0"/>
              <a:t>We can harness the </a:t>
            </a:r>
            <a:r>
              <a:rPr lang="en-US" sz="2800" b="1" dirty="0" smtClean="0">
                <a:solidFill>
                  <a:srgbClr val="C00000"/>
                </a:solidFill>
              </a:rPr>
              <a:t>Long Tail of scientists </a:t>
            </a:r>
            <a:r>
              <a:rPr lang="en-US" sz="2800" dirty="0" smtClean="0"/>
              <a:t>to directly participate in the gene annotation process.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8200" y="3429000"/>
            <a:ext cx="990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267200" y="5715000"/>
            <a:ext cx="16764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547940"/>
      </p:ext>
    </p:extLst>
  </p:cSld>
  <p:clrMapOvr>
    <a:masterClrMapping/>
  </p:clrMapOvr>
  <p:transition advTm="125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Filtering, extracting, and summarizing </a:t>
            </a:r>
            <a:r>
              <a:rPr lang="en-US" dirty="0" err="1" smtClean="0"/>
              <a:t>PubMed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017670" y="1143000"/>
            <a:ext cx="5211930" cy="1927832"/>
            <a:chOff x="2159000" y="1296344"/>
            <a:chExt cx="6299200" cy="2330001"/>
          </a:xfrm>
        </p:grpSpPr>
        <p:pic>
          <p:nvPicPr>
            <p:cNvPr id="25" name="Picture 24" descr="Screen shot 2010-09-29 at 1.45.32 PM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59000" y="1296344"/>
              <a:ext cx="6299200" cy="2330001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037134" y="3200147"/>
              <a:ext cx="677145" cy="37007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28599" y="1828800"/>
            <a:ext cx="174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Documents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56841" y="5334000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Concepts</a:t>
            </a:r>
            <a:endParaRPr lang="en-US" dirty="0"/>
          </a:p>
        </p:txBody>
      </p:sp>
      <p:cxnSp>
        <p:nvCxnSpPr>
          <p:cNvPr id="30" name="Straight Arrow Connector 29"/>
          <p:cNvCxnSpPr>
            <a:stCxn id="3" idx="2"/>
            <a:endCxn id="29" idx="0"/>
          </p:cNvCxnSpPr>
          <p:nvPr/>
        </p:nvCxnSpPr>
        <p:spPr>
          <a:xfrm>
            <a:off x="1099992" y="2290465"/>
            <a:ext cx="1" cy="3043535"/>
          </a:xfrm>
          <a:prstGeom prst="straightConnector1">
            <a:avLst/>
          </a:prstGeom>
          <a:ln>
            <a:solidFill>
              <a:srgbClr val="0099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46576"/>
              </p:ext>
            </p:extLst>
          </p:nvPr>
        </p:nvGraphicFramePr>
        <p:xfrm>
          <a:off x="5646381" y="3812232"/>
          <a:ext cx="624078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0" name="Visio" r:id="rId5" imgW="1196526" imgH="1577861" progId="">
                  <p:embed/>
                </p:oleObj>
              </mc:Choice>
              <mc:Fallback>
                <p:oleObj name="Visio" r:id="rId5" imgW="1196526" imgH="1577861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6381" y="3812232"/>
                        <a:ext cx="624078" cy="822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43400" y="5334000"/>
            <a:ext cx="2103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Review article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410200" y="3276600"/>
            <a:ext cx="0" cy="1905000"/>
          </a:xfrm>
          <a:prstGeom prst="straightConnector1">
            <a:avLst/>
          </a:prstGeom>
          <a:ln>
            <a:solidFill>
              <a:srgbClr val="0099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1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Filtering, extracting, and summarizing </a:t>
            </a:r>
            <a:r>
              <a:rPr lang="en-US" dirty="0" err="1" smtClean="0"/>
              <a:t>PubMed</a:t>
            </a:r>
            <a:endParaRPr lang="en-US" dirty="0"/>
          </a:p>
        </p:txBody>
      </p:sp>
      <p:pic>
        <p:nvPicPr>
          <p:cNvPr id="5" name="Picture 4" descr="Fibronectin-wiki.png"/>
          <p:cNvPicPr>
            <a:picLocks noChangeAspect="1"/>
          </p:cNvPicPr>
          <p:nvPr/>
        </p:nvPicPr>
        <p:blipFill rotWithShape="1">
          <a:blip r:embed="rId4" cstate="print"/>
          <a:srcRect t="21753" b="4414"/>
          <a:stretch/>
        </p:blipFill>
        <p:spPr>
          <a:xfrm>
            <a:off x="3169667" y="4495800"/>
            <a:ext cx="4862826" cy="1744066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8" name="Group 7"/>
          <p:cNvGrpSpPr/>
          <p:nvPr/>
        </p:nvGrpSpPr>
        <p:grpSpPr>
          <a:xfrm>
            <a:off x="3017670" y="1143000"/>
            <a:ext cx="5211930" cy="1927832"/>
            <a:chOff x="2159000" y="1296344"/>
            <a:chExt cx="6299200" cy="2330001"/>
          </a:xfrm>
        </p:grpSpPr>
        <p:pic>
          <p:nvPicPr>
            <p:cNvPr id="25" name="Picture 24" descr="Screen shot 2010-09-29 at 1.45.32 PM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59000" y="1296344"/>
              <a:ext cx="6299200" cy="2330001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037134" y="3200147"/>
              <a:ext cx="677145" cy="370076"/>
            </a:xfrm>
            <a:prstGeom prst="rect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286824" y="3215794"/>
            <a:ext cx="4673623" cy="1133485"/>
            <a:chOff x="3228685" y="3215794"/>
            <a:chExt cx="4673623" cy="1133485"/>
          </a:xfrm>
        </p:grpSpPr>
        <p:cxnSp>
          <p:nvCxnSpPr>
            <p:cNvPr id="17" name="Straight Arrow Connector 16"/>
            <p:cNvCxnSpPr/>
            <p:nvPr/>
          </p:nvCxnSpPr>
          <p:spPr>
            <a:xfrm rot="16200000" flipH="1">
              <a:off x="3850927" y="3641395"/>
              <a:ext cx="874202" cy="529842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5891273" y="3642117"/>
              <a:ext cx="942585" cy="460014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16200000" flipH="1">
              <a:off x="3369595" y="3460515"/>
              <a:ext cx="942583" cy="823216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5400000">
              <a:off x="7021464" y="3454763"/>
              <a:ext cx="942583" cy="819104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5400000">
              <a:off x="6704952" y="3450859"/>
              <a:ext cx="942583" cy="819104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5400000">
              <a:off x="6043673" y="3638213"/>
              <a:ext cx="942585" cy="460014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5400000">
              <a:off x="6196073" y="3634309"/>
              <a:ext cx="942585" cy="460014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16200000" flipH="1">
              <a:off x="4003327" y="3637491"/>
              <a:ext cx="874202" cy="529842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16200000" flipH="1">
              <a:off x="4155727" y="3633587"/>
              <a:ext cx="874202" cy="529842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16200000" flipH="1">
              <a:off x="3169001" y="3466380"/>
              <a:ext cx="942583" cy="823216"/>
            </a:xfrm>
            <a:prstGeom prst="straightConnector1">
              <a:avLst/>
            </a:prstGeom>
            <a:ln>
              <a:solidFill>
                <a:srgbClr val="0099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40"/>
            <p:cNvGrpSpPr/>
            <p:nvPr/>
          </p:nvGrpSpPr>
          <p:grpSpPr>
            <a:xfrm>
              <a:off x="4960319" y="3215794"/>
              <a:ext cx="1143000" cy="1066800"/>
              <a:chOff x="2286000" y="3124200"/>
              <a:chExt cx="1143000" cy="1066800"/>
            </a:xfrm>
          </p:grpSpPr>
          <p:pic>
            <p:nvPicPr>
              <p:cNvPr id="44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590800" y="3429000"/>
                <a:ext cx="3810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45" name="Object 37"/>
              <p:cNvGraphicFramePr>
                <a:graphicFrameLocks noChangeAspect="1"/>
              </p:cNvGraphicFramePr>
              <p:nvPr/>
            </p:nvGraphicFramePr>
            <p:xfrm>
              <a:off x="2286000" y="3124200"/>
              <a:ext cx="288925" cy="381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08" name="Visio" r:id="rId7" imgW="1196526" imgH="1577861" progId="">
                      <p:embed/>
                    </p:oleObj>
                  </mc:Choice>
                  <mc:Fallback>
                    <p:oleObj name="Visio" r:id="rId7" imgW="1196526" imgH="157786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86000" y="3124200"/>
                            <a:ext cx="288925" cy="381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6" name="Object 37"/>
              <p:cNvGraphicFramePr>
                <a:graphicFrameLocks noChangeAspect="1"/>
              </p:cNvGraphicFramePr>
              <p:nvPr/>
            </p:nvGraphicFramePr>
            <p:xfrm>
              <a:off x="2286000" y="3505200"/>
              <a:ext cx="288925" cy="381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09" name="Visio" r:id="rId9" imgW="1196526" imgH="1577861" progId="">
                      <p:embed/>
                    </p:oleObj>
                  </mc:Choice>
                  <mc:Fallback>
                    <p:oleObj name="Visio" r:id="rId9" imgW="1196526" imgH="157786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86000" y="3505200"/>
                            <a:ext cx="288925" cy="381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7" name="Object 37"/>
              <p:cNvGraphicFramePr>
                <a:graphicFrameLocks noChangeAspect="1"/>
              </p:cNvGraphicFramePr>
              <p:nvPr/>
            </p:nvGraphicFramePr>
            <p:xfrm>
              <a:off x="2667000" y="3733800"/>
              <a:ext cx="288925" cy="381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10" name="Visio" r:id="rId10" imgW="1196526" imgH="1577861" progId="">
                      <p:embed/>
                    </p:oleObj>
                  </mc:Choice>
                  <mc:Fallback>
                    <p:oleObj name="Visio" r:id="rId10" imgW="1196526" imgH="157786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67000" y="3733800"/>
                            <a:ext cx="288925" cy="381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8" name="Object 37"/>
              <p:cNvGraphicFramePr>
                <a:graphicFrameLocks noChangeAspect="1"/>
              </p:cNvGraphicFramePr>
              <p:nvPr/>
            </p:nvGraphicFramePr>
            <p:xfrm>
              <a:off x="2819400" y="3124200"/>
              <a:ext cx="289152" cy="381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11" name="Visio" r:id="rId11" imgW="1196526" imgH="1577861" progId="">
                      <p:embed/>
                    </p:oleObj>
                  </mc:Choice>
                  <mc:Fallback>
                    <p:oleObj name="Visio" r:id="rId11" imgW="1196526" imgH="157786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19400" y="3124200"/>
                            <a:ext cx="289152" cy="381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9" name="Object 37"/>
              <p:cNvGraphicFramePr>
                <a:graphicFrameLocks noChangeAspect="1"/>
              </p:cNvGraphicFramePr>
              <p:nvPr/>
            </p:nvGraphicFramePr>
            <p:xfrm>
              <a:off x="2971800" y="3429000"/>
              <a:ext cx="288925" cy="3810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712" name="Visio" r:id="rId12" imgW="1196526" imgH="1577861" progId="">
                      <p:embed/>
                    </p:oleObj>
                  </mc:Choice>
                  <mc:Fallback>
                    <p:oleObj name="Visio" r:id="rId12" imgW="1196526" imgH="1577861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71800" y="3429000"/>
                            <a:ext cx="288925" cy="3810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50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048000" y="3810000"/>
                <a:ext cx="3810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" name="TextBox 2"/>
          <p:cNvSpPr txBox="1"/>
          <p:nvPr/>
        </p:nvSpPr>
        <p:spPr>
          <a:xfrm>
            <a:off x="228599" y="1828800"/>
            <a:ext cx="1742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Documents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356841" y="5334000"/>
            <a:ext cx="148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Concepts</a:t>
            </a:r>
            <a:endParaRPr lang="en-US" dirty="0"/>
          </a:p>
        </p:txBody>
      </p:sp>
      <p:cxnSp>
        <p:nvCxnSpPr>
          <p:cNvPr id="30" name="Straight Arrow Connector 29"/>
          <p:cNvCxnSpPr>
            <a:stCxn id="3" idx="2"/>
            <a:endCxn id="29" idx="0"/>
          </p:cNvCxnSpPr>
          <p:nvPr/>
        </p:nvCxnSpPr>
        <p:spPr>
          <a:xfrm>
            <a:off x="1099992" y="2290465"/>
            <a:ext cx="1" cy="3043535"/>
          </a:xfrm>
          <a:prstGeom prst="straightConnector1">
            <a:avLst/>
          </a:prstGeom>
          <a:ln>
            <a:solidFill>
              <a:srgbClr val="0099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61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Wiki success depends on a positive feedback</a:t>
            </a:r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A47AE1-1F41-4D60-AAD9-3C027323DDF7}" type="slidenum">
              <a:rPr lang="en-US" smtClean="0">
                <a:latin typeface="Arial" pitchFamily="34" charset="0"/>
              </a:rPr>
              <a:pPr/>
              <a:t>29</a:t>
            </a:fld>
            <a:endParaRPr lang="en-US" dirty="0" smtClean="0">
              <a:latin typeface="Arial" pitchFamily="34" charset="0"/>
            </a:endParaRPr>
          </a:p>
        </p:txBody>
      </p:sp>
      <p:sp>
        <p:nvSpPr>
          <p:cNvPr id="17412" name="Line 3"/>
          <p:cNvSpPr>
            <a:spLocks noChangeShapeType="1"/>
          </p:cNvSpPr>
          <p:nvPr/>
        </p:nvSpPr>
        <p:spPr bwMode="auto">
          <a:xfrm flipV="1">
            <a:off x="4564063" y="1600200"/>
            <a:ext cx="0" cy="2286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 dirty="0"/>
          </a:p>
        </p:txBody>
      </p:sp>
      <p:sp>
        <p:nvSpPr>
          <p:cNvPr id="653316" name="Line 4"/>
          <p:cNvSpPr>
            <a:spLocks noChangeShapeType="1"/>
          </p:cNvSpPr>
          <p:nvPr/>
        </p:nvSpPr>
        <p:spPr bwMode="auto">
          <a:xfrm>
            <a:off x="4564063" y="3886200"/>
            <a:ext cx="2362200" cy="152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 dirty="0"/>
          </a:p>
        </p:txBody>
      </p:sp>
      <p:sp>
        <p:nvSpPr>
          <p:cNvPr id="653317" name="Line 5"/>
          <p:cNvSpPr>
            <a:spLocks noChangeShapeType="1"/>
          </p:cNvSpPr>
          <p:nvPr/>
        </p:nvSpPr>
        <p:spPr bwMode="auto">
          <a:xfrm flipH="1">
            <a:off x="2201863" y="3886200"/>
            <a:ext cx="2362200" cy="152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 dirty="0"/>
          </a:p>
        </p:txBody>
      </p:sp>
      <p:sp>
        <p:nvSpPr>
          <p:cNvPr id="17415" name="Text Box 6"/>
          <p:cNvSpPr txBox="1">
            <a:spLocks noChangeArrowheads="1"/>
          </p:cNvSpPr>
          <p:nvPr/>
        </p:nvSpPr>
        <p:spPr bwMode="auto">
          <a:xfrm>
            <a:off x="2438400" y="1066800"/>
            <a:ext cx="407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/>
              <a:t>Gene wiki page utility</a:t>
            </a:r>
          </a:p>
        </p:txBody>
      </p:sp>
      <p:sp>
        <p:nvSpPr>
          <p:cNvPr id="653319" name="Text Box 7"/>
          <p:cNvSpPr txBox="1">
            <a:spLocks noChangeArrowheads="1"/>
          </p:cNvSpPr>
          <p:nvPr/>
        </p:nvSpPr>
        <p:spPr bwMode="auto">
          <a:xfrm>
            <a:off x="6926263" y="5486400"/>
            <a:ext cx="16224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/>
              <a:t>Number of</a:t>
            </a:r>
          </a:p>
          <a:p>
            <a:pPr algn="ctr"/>
            <a:r>
              <a:rPr lang="en-US" dirty="0"/>
              <a:t>users</a:t>
            </a:r>
          </a:p>
        </p:txBody>
      </p:sp>
      <p:sp>
        <p:nvSpPr>
          <p:cNvPr id="653320" name="Text Box 8"/>
          <p:cNvSpPr txBox="1">
            <a:spLocks noChangeArrowheads="1"/>
          </p:cNvSpPr>
          <p:nvPr/>
        </p:nvSpPr>
        <p:spPr bwMode="auto">
          <a:xfrm>
            <a:off x="754063" y="5486400"/>
            <a:ext cx="1793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/>
              <a:t>Number of</a:t>
            </a:r>
          </a:p>
          <a:p>
            <a:pPr algn="ctr"/>
            <a:r>
              <a:rPr lang="en-US" dirty="0"/>
              <a:t>contributors</a:t>
            </a:r>
          </a:p>
        </p:txBody>
      </p:sp>
      <p:sp>
        <p:nvSpPr>
          <p:cNvPr id="17418" name="Oval 9"/>
          <p:cNvSpPr>
            <a:spLocks noChangeArrowheads="1"/>
          </p:cNvSpPr>
          <p:nvPr/>
        </p:nvSpPr>
        <p:spPr bwMode="auto">
          <a:xfrm>
            <a:off x="4521200" y="357187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22" name="Text Box 10"/>
          <p:cNvSpPr txBox="1">
            <a:spLocks noChangeArrowheads="1"/>
          </p:cNvSpPr>
          <p:nvPr/>
        </p:nvSpPr>
        <p:spPr bwMode="auto">
          <a:xfrm>
            <a:off x="4783138" y="3810000"/>
            <a:ext cx="252412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 dirty="0"/>
              <a:t>100</a:t>
            </a:r>
          </a:p>
        </p:txBody>
      </p:sp>
      <p:sp>
        <p:nvSpPr>
          <p:cNvPr id="653323" name="Text Box 11"/>
          <p:cNvSpPr txBox="1">
            <a:spLocks noChangeArrowheads="1"/>
          </p:cNvSpPr>
          <p:nvPr/>
        </p:nvSpPr>
        <p:spPr bwMode="auto">
          <a:xfrm>
            <a:off x="4327525" y="3779838"/>
            <a:ext cx="84138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 dirty="0"/>
              <a:t>1</a:t>
            </a:r>
          </a:p>
        </p:txBody>
      </p:sp>
      <p:sp>
        <p:nvSpPr>
          <p:cNvPr id="653324" name="Oval 12"/>
          <p:cNvSpPr>
            <a:spLocks noChangeArrowheads="1"/>
          </p:cNvSpPr>
          <p:nvPr/>
        </p:nvSpPr>
        <p:spPr bwMode="auto">
          <a:xfrm>
            <a:off x="4521200" y="3016250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25" name="Oval 13"/>
          <p:cNvSpPr>
            <a:spLocks noChangeArrowheads="1"/>
          </p:cNvSpPr>
          <p:nvPr/>
        </p:nvSpPr>
        <p:spPr bwMode="auto">
          <a:xfrm>
            <a:off x="4521200" y="246062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26" name="Oval 14"/>
          <p:cNvSpPr>
            <a:spLocks noChangeArrowheads="1"/>
          </p:cNvSpPr>
          <p:nvPr/>
        </p:nvSpPr>
        <p:spPr bwMode="auto">
          <a:xfrm>
            <a:off x="4521200" y="1905000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0" name="Oval 18"/>
          <p:cNvSpPr>
            <a:spLocks noChangeArrowheads="1"/>
          </p:cNvSpPr>
          <p:nvPr/>
        </p:nvSpPr>
        <p:spPr bwMode="auto">
          <a:xfrm rot="7377014">
            <a:off x="4833938" y="404177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1" name="Oval 19"/>
          <p:cNvSpPr>
            <a:spLocks noChangeArrowheads="1"/>
          </p:cNvSpPr>
          <p:nvPr/>
        </p:nvSpPr>
        <p:spPr bwMode="auto">
          <a:xfrm rot="7377014">
            <a:off x="5437290" y="4426582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2" name="Oval 20"/>
          <p:cNvSpPr>
            <a:spLocks noChangeArrowheads="1"/>
          </p:cNvSpPr>
          <p:nvPr/>
        </p:nvSpPr>
        <p:spPr bwMode="auto">
          <a:xfrm rot="7377014">
            <a:off x="6040642" y="4811389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3" name="Oval 21"/>
          <p:cNvSpPr>
            <a:spLocks noChangeArrowheads="1"/>
          </p:cNvSpPr>
          <p:nvPr/>
        </p:nvSpPr>
        <p:spPr bwMode="auto">
          <a:xfrm rot="7377014">
            <a:off x="6643995" y="519619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7" name="Oval 25"/>
          <p:cNvSpPr>
            <a:spLocks noChangeArrowheads="1"/>
          </p:cNvSpPr>
          <p:nvPr/>
        </p:nvSpPr>
        <p:spPr bwMode="auto">
          <a:xfrm rot="14222986" flipH="1">
            <a:off x="4222750" y="402907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8" name="Oval 26"/>
          <p:cNvSpPr>
            <a:spLocks noChangeArrowheads="1"/>
          </p:cNvSpPr>
          <p:nvPr/>
        </p:nvSpPr>
        <p:spPr bwMode="auto">
          <a:xfrm rot="14222986" flipH="1">
            <a:off x="3632831" y="441811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39" name="Oval 27"/>
          <p:cNvSpPr>
            <a:spLocks noChangeArrowheads="1"/>
          </p:cNvSpPr>
          <p:nvPr/>
        </p:nvSpPr>
        <p:spPr bwMode="auto">
          <a:xfrm rot="14222986" flipH="1">
            <a:off x="3042913" y="4807155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53340" name="Oval 28"/>
          <p:cNvSpPr>
            <a:spLocks noChangeArrowheads="1"/>
          </p:cNvSpPr>
          <p:nvPr/>
        </p:nvSpPr>
        <p:spPr bwMode="auto">
          <a:xfrm rot="14222986" flipH="1">
            <a:off x="2452995" y="5196194"/>
            <a:ext cx="76200" cy="76200"/>
          </a:xfrm>
          <a:prstGeom prst="ellipse">
            <a:avLst/>
          </a:prstGeom>
          <a:solidFill>
            <a:srgbClr val="0000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cxnSp>
        <p:nvCxnSpPr>
          <p:cNvPr id="653344" name="AutoShape 32"/>
          <p:cNvCxnSpPr>
            <a:cxnSpLocks noChangeShapeType="1"/>
            <a:stCxn id="17418" idx="6"/>
            <a:endCxn id="653330" idx="3"/>
          </p:cNvCxnSpPr>
          <p:nvPr/>
        </p:nvCxnSpPr>
        <p:spPr bwMode="auto">
          <a:xfrm>
            <a:off x="4597400" y="3609975"/>
            <a:ext cx="265113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sm"/>
          </a:ln>
        </p:spPr>
      </p:cxnSp>
      <p:cxnSp>
        <p:nvCxnSpPr>
          <p:cNvPr id="653345" name="AutoShape 33"/>
          <p:cNvCxnSpPr>
            <a:cxnSpLocks noChangeShapeType="1"/>
            <a:stCxn id="653330" idx="5"/>
            <a:endCxn id="653337" idx="5"/>
          </p:cNvCxnSpPr>
          <p:nvPr/>
        </p:nvCxnSpPr>
        <p:spPr bwMode="auto">
          <a:xfrm flipH="1" flipV="1">
            <a:off x="4297363" y="4075113"/>
            <a:ext cx="536575" cy="127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sm"/>
          </a:ln>
        </p:spPr>
      </p:cxnSp>
      <p:cxnSp>
        <p:nvCxnSpPr>
          <p:cNvPr id="653346" name="AutoShape 34"/>
          <p:cNvCxnSpPr>
            <a:cxnSpLocks noChangeShapeType="1"/>
            <a:stCxn id="653337" idx="3"/>
            <a:endCxn id="653324" idx="2"/>
          </p:cNvCxnSpPr>
          <p:nvPr/>
        </p:nvCxnSpPr>
        <p:spPr bwMode="auto">
          <a:xfrm flipV="1">
            <a:off x="4268804" y="3054350"/>
            <a:ext cx="252396" cy="97556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sm"/>
          </a:ln>
        </p:spPr>
      </p:cxnSp>
      <p:cxnSp>
        <p:nvCxnSpPr>
          <p:cNvPr id="653347" name="AutoShape 35"/>
          <p:cNvCxnSpPr>
            <a:cxnSpLocks noChangeShapeType="1"/>
            <a:stCxn id="653324" idx="6"/>
            <a:endCxn id="653331" idx="3"/>
          </p:cNvCxnSpPr>
          <p:nvPr/>
        </p:nvCxnSpPr>
        <p:spPr bwMode="auto">
          <a:xfrm>
            <a:off x="4597400" y="3054350"/>
            <a:ext cx="870036" cy="137307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sm"/>
          </a:ln>
        </p:spPr>
      </p:cxnSp>
      <p:cxnSp>
        <p:nvCxnSpPr>
          <p:cNvPr id="653348" name="AutoShape 36"/>
          <p:cNvCxnSpPr>
            <a:cxnSpLocks noChangeShapeType="1"/>
            <a:stCxn id="653331" idx="5"/>
            <a:endCxn id="653338" idx="5"/>
          </p:cNvCxnSpPr>
          <p:nvPr/>
        </p:nvCxnSpPr>
        <p:spPr bwMode="auto">
          <a:xfrm rot="10800000">
            <a:off x="3708193" y="4464170"/>
            <a:ext cx="1729937" cy="846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49" name="AutoShape 37"/>
          <p:cNvCxnSpPr>
            <a:cxnSpLocks noChangeShapeType="1"/>
            <a:stCxn id="653338" idx="3"/>
            <a:endCxn id="653325" idx="2"/>
          </p:cNvCxnSpPr>
          <p:nvPr/>
        </p:nvCxnSpPr>
        <p:spPr bwMode="auto">
          <a:xfrm flipV="1">
            <a:off x="3678885" y="2498725"/>
            <a:ext cx="842315" cy="192022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50" name="AutoShape 38"/>
          <p:cNvCxnSpPr>
            <a:cxnSpLocks noChangeShapeType="1"/>
            <a:stCxn id="653325" idx="6"/>
            <a:endCxn id="653332" idx="3"/>
          </p:cNvCxnSpPr>
          <p:nvPr/>
        </p:nvCxnSpPr>
        <p:spPr bwMode="auto">
          <a:xfrm>
            <a:off x="4597400" y="2498725"/>
            <a:ext cx="1473388" cy="231350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51" name="AutoShape 39"/>
          <p:cNvCxnSpPr>
            <a:cxnSpLocks noChangeShapeType="1"/>
            <a:stCxn id="653332" idx="5"/>
            <a:endCxn id="653339" idx="5"/>
          </p:cNvCxnSpPr>
          <p:nvPr/>
        </p:nvCxnSpPr>
        <p:spPr bwMode="auto">
          <a:xfrm rot="10800000">
            <a:off x="3118275" y="4853209"/>
            <a:ext cx="2923207" cy="4234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52" name="AutoShape 40"/>
          <p:cNvCxnSpPr>
            <a:cxnSpLocks noChangeShapeType="1"/>
            <a:stCxn id="653339" idx="2"/>
            <a:endCxn id="653326" idx="2"/>
          </p:cNvCxnSpPr>
          <p:nvPr/>
        </p:nvCxnSpPr>
        <p:spPr bwMode="auto">
          <a:xfrm rot="5400000" flipH="1" flipV="1">
            <a:off x="2355653" y="2647737"/>
            <a:ext cx="2870184" cy="146091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53" name="AutoShape 41"/>
          <p:cNvCxnSpPr>
            <a:cxnSpLocks noChangeShapeType="1"/>
            <a:stCxn id="653326" idx="5"/>
            <a:endCxn id="653333" idx="3"/>
          </p:cNvCxnSpPr>
          <p:nvPr/>
        </p:nvCxnSpPr>
        <p:spPr bwMode="auto">
          <a:xfrm rot="16200000" flipH="1">
            <a:off x="4016695" y="2539587"/>
            <a:ext cx="3226993" cy="20879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3354" name="AutoShape 42"/>
          <p:cNvCxnSpPr>
            <a:cxnSpLocks noChangeShapeType="1"/>
            <a:stCxn id="653333" idx="5"/>
            <a:endCxn id="653340" idx="5"/>
          </p:cNvCxnSpPr>
          <p:nvPr/>
        </p:nvCxnSpPr>
        <p:spPr bwMode="auto">
          <a:xfrm rot="10800000">
            <a:off x="2528356" y="5242249"/>
            <a:ext cx="4116478" cy="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653364" name="Text Box 52"/>
          <p:cNvSpPr txBox="1">
            <a:spLocks noChangeArrowheads="1"/>
          </p:cNvSpPr>
          <p:nvPr/>
        </p:nvSpPr>
        <p:spPr bwMode="auto">
          <a:xfrm>
            <a:off x="5154613" y="4000500"/>
            <a:ext cx="252412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 dirty="0"/>
              <a:t>200</a:t>
            </a:r>
          </a:p>
        </p:txBody>
      </p:sp>
      <p:sp>
        <p:nvSpPr>
          <p:cNvPr id="653365" name="Text Box 53"/>
          <p:cNvSpPr txBox="1">
            <a:spLocks noChangeArrowheads="1"/>
          </p:cNvSpPr>
          <p:nvPr/>
        </p:nvSpPr>
        <p:spPr bwMode="auto">
          <a:xfrm>
            <a:off x="3954463" y="3962400"/>
            <a:ext cx="8413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200" b="1" dirty="0"/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9063691"/>
      </p:ext>
    </p:extLst>
  </p:cSld>
  <p:clrMapOvr>
    <a:masterClrMapping/>
  </p:clrMapOvr>
  <p:transition advTm="12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5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5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5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5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5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65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5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5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5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5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5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5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5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5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5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5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65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65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5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5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5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5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65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65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3316" grpId="0" animBg="1"/>
      <p:bldP spid="653317" grpId="0" animBg="1"/>
      <p:bldP spid="653319" grpId="0"/>
      <p:bldP spid="653320" grpId="0"/>
      <p:bldP spid="653322" grpId="0"/>
      <p:bldP spid="653323" grpId="0"/>
      <p:bldP spid="653324" grpId="0" animBg="1"/>
      <p:bldP spid="653325" grpId="0" animBg="1"/>
      <p:bldP spid="653326" grpId="0" animBg="1"/>
      <p:bldP spid="653330" grpId="0" animBg="1"/>
      <p:bldP spid="653331" grpId="0" animBg="1"/>
      <p:bldP spid="653332" grpId="0" animBg="1"/>
      <p:bldP spid="653333" grpId="0" animBg="1"/>
      <p:bldP spid="653337" grpId="0" animBg="1"/>
      <p:bldP spid="653338" grpId="0" animBg="1"/>
      <p:bldP spid="653339" grpId="0" animBg="1"/>
      <p:bldP spid="653340" grpId="0" animBg="1"/>
      <p:bldP spid="653364" grpId="0"/>
      <p:bldP spid="6533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26627" name="Picture 3" descr="C:\Users\asu\Downloads\6140660504_e785ab01af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26775" y="6443246"/>
            <a:ext cx="53172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C6600"/>
                </a:solidFill>
              </a:rPr>
              <a:t>http://www.flickr.com/photos/portland_mike/6140660504/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2922" y="276761"/>
            <a:ext cx="3226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99"/>
                </a:solidFill>
              </a:rPr>
              <a:t>Harnessing the crowd…</a:t>
            </a:r>
            <a:endParaRPr lang="en-US" sz="4000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16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10,000 gene “stubs” within Wikipedia</a:t>
            </a:r>
          </a:p>
        </p:txBody>
      </p:sp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60BFBD-F424-4444-B6A0-115F6ADAB592}" type="slidenum">
              <a:rPr lang="en-US" smtClean="0">
                <a:latin typeface="Arial" pitchFamily="34" charset="0"/>
              </a:rPr>
              <a:pPr/>
              <a:t>30</a:t>
            </a:fld>
            <a:endParaRPr lang="en-US" dirty="0" smtClean="0">
              <a:latin typeface="Arial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914400"/>
            <a:ext cx="5486400" cy="584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162800" y="2283023"/>
            <a:ext cx="1447800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Protein structure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7162800" y="2905780"/>
            <a:ext cx="12954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Symbols and identifiers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7162800" y="4731351"/>
            <a:ext cx="14478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Tissue expression pattern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7162800" y="3671501"/>
            <a:ext cx="13716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Gene Ontology annotations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7162800" y="5638800"/>
            <a:ext cx="16002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Links to structured databases</a:t>
            </a:r>
            <a:endParaRPr lang="en-US" sz="1400" dirty="0"/>
          </a:p>
        </p:txBody>
      </p:sp>
      <p:sp>
        <p:nvSpPr>
          <p:cNvPr id="11" name="Rounded Rectangle 10"/>
          <p:cNvSpPr/>
          <p:nvPr/>
        </p:nvSpPr>
        <p:spPr>
          <a:xfrm>
            <a:off x="5257800" y="1861456"/>
            <a:ext cx="1371600" cy="16764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5257800" y="3556908"/>
            <a:ext cx="1371600" cy="710292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5257800" y="4267200"/>
            <a:ext cx="1371600" cy="1524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5257800" y="4419600"/>
            <a:ext cx="1371600" cy="9144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5257800" y="5715000"/>
            <a:ext cx="1371600" cy="9906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>
            <a:stCxn id="11" idx="3"/>
            <a:endCxn id="5" idx="1"/>
          </p:cNvCxnSpPr>
          <p:nvPr/>
        </p:nvCxnSpPr>
        <p:spPr>
          <a:xfrm flipV="1">
            <a:off x="6629400" y="2436912"/>
            <a:ext cx="533400" cy="26274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2" idx="3"/>
            <a:endCxn id="6" idx="1"/>
          </p:cNvCxnSpPr>
          <p:nvPr/>
        </p:nvCxnSpPr>
        <p:spPr>
          <a:xfrm flipV="1">
            <a:off x="6629400" y="3167390"/>
            <a:ext cx="533400" cy="74466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3" idx="3"/>
            <a:endCxn id="8" idx="1"/>
          </p:cNvCxnSpPr>
          <p:nvPr/>
        </p:nvCxnSpPr>
        <p:spPr>
          <a:xfrm flipV="1">
            <a:off x="6629400" y="3933111"/>
            <a:ext cx="533400" cy="41028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4" idx="3"/>
            <a:endCxn id="7" idx="1"/>
          </p:cNvCxnSpPr>
          <p:nvPr/>
        </p:nvCxnSpPr>
        <p:spPr>
          <a:xfrm>
            <a:off x="6629400" y="4876800"/>
            <a:ext cx="533400" cy="11616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5" idx="3"/>
            <a:endCxn id="9" idx="1"/>
          </p:cNvCxnSpPr>
          <p:nvPr/>
        </p:nvCxnSpPr>
        <p:spPr>
          <a:xfrm flipV="1">
            <a:off x="6629400" y="5900410"/>
            <a:ext cx="533400" cy="30989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6200" y="2501848"/>
            <a:ext cx="9906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Gene summary</a:t>
            </a:r>
            <a:endParaRPr 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-76200" y="4102048"/>
            <a:ext cx="114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Protein interactions</a:t>
            </a:r>
            <a:endParaRPr 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-76200" y="4953000"/>
            <a:ext cx="114300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400" dirty="0" smtClean="0"/>
              <a:t>Linked references</a:t>
            </a:r>
            <a:endParaRPr lang="en-US" sz="1400" dirty="0"/>
          </a:p>
        </p:txBody>
      </p:sp>
      <p:sp>
        <p:nvSpPr>
          <p:cNvPr id="52" name="Rounded Rectangle 51"/>
          <p:cNvSpPr/>
          <p:nvPr/>
        </p:nvSpPr>
        <p:spPr>
          <a:xfrm>
            <a:off x="2057400" y="2667000"/>
            <a:ext cx="3200400" cy="3048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ounded Rectangle 52"/>
          <p:cNvSpPr/>
          <p:nvPr/>
        </p:nvSpPr>
        <p:spPr>
          <a:xfrm>
            <a:off x="2057400" y="3810000"/>
            <a:ext cx="3200400" cy="5334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ounded Rectangle 53"/>
          <p:cNvSpPr/>
          <p:nvPr/>
        </p:nvSpPr>
        <p:spPr>
          <a:xfrm>
            <a:off x="2057400" y="4343400"/>
            <a:ext cx="3200400" cy="2438400"/>
          </a:xfrm>
          <a:prstGeom prst="roundRect">
            <a:avLst>
              <a:gd name="adj" fmla="val 12500"/>
            </a:avLst>
          </a:prstGeom>
          <a:noFill/>
          <a:ln>
            <a:solidFill>
              <a:srgbClr val="C0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5" name="Straight Connector 54"/>
          <p:cNvCxnSpPr>
            <a:stCxn id="48" idx="3"/>
            <a:endCxn id="52" idx="1"/>
          </p:cNvCxnSpPr>
          <p:nvPr/>
        </p:nvCxnSpPr>
        <p:spPr>
          <a:xfrm>
            <a:off x="1066800" y="2763458"/>
            <a:ext cx="990600" cy="5594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49" idx="3"/>
            <a:endCxn id="53" idx="1"/>
          </p:cNvCxnSpPr>
          <p:nvPr/>
        </p:nvCxnSpPr>
        <p:spPr>
          <a:xfrm flipV="1">
            <a:off x="1066800" y="4076700"/>
            <a:ext cx="990600" cy="28695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50" idx="3"/>
            <a:endCxn id="54" idx="1"/>
          </p:cNvCxnSpPr>
          <p:nvPr/>
        </p:nvCxnSpPr>
        <p:spPr>
          <a:xfrm>
            <a:off x="1066800" y="5214610"/>
            <a:ext cx="990600" cy="34799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0" y="6627168"/>
            <a:ext cx="13388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Huss, </a:t>
            </a:r>
            <a:r>
              <a:rPr lang="en-US" sz="900" dirty="0" err="1" smtClean="0"/>
              <a:t>PLoS</a:t>
            </a:r>
            <a:r>
              <a:rPr lang="en-US" sz="900" dirty="0" smtClean="0"/>
              <a:t> </a:t>
            </a:r>
            <a:r>
              <a:rPr lang="en-US" sz="900" dirty="0" err="1" smtClean="0"/>
              <a:t>Biol</a:t>
            </a:r>
            <a:r>
              <a:rPr lang="en-US" sz="900" dirty="0" smtClean="0"/>
              <a:t>, 2008</a:t>
            </a:r>
            <a:endParaRPr lang="en-US" sz="900" dirty="0"/>
          </a:p>
        </p:txBody>
      </p: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7010400" y="111383"/>
            <a:ext cx="2028080" cy="1623504"/>
            <a:chOff x="0" y="990600"/>
            <a:chExt cx="2584396" cy="2068547"/>
          </a:xfrm>
        </p:grpSpPr>
        <p:pic>
          <p:nvPicPr>
            <p:cNvPr id="31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295400"/>
              <a:ext cx="177165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Box 9"/>
            <p:cNvSpPr txBox="1">
              <a:spLocks noChangeArrowheads="1"/>
            </p:cNvSpPr>
            <p:nvPr/>
          </p:nvSpPr>
          <p:spPr bwMode="auto">
            <a:xfrm>
              <a:off x="761998" y="990600"/>
              <a:ext cx="868564" cy="392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dirty="0">
                  <a:solidFill>
                    <a:srgbClr val="FF0000"/>
                  </a:solidFill>
                </a:rPr>
                <a:t>Utility</a:t>
              </a:r>
            </a:p>
          </p:txBody>
        </p:sp>
        <p:sp>
          <p:nvSpPr>
            <p:cNvPr id="33" name="TextBox 10"/>
            <p:cNvSpPr txBox="1">
              <a:spLocks noChangeArrowheads="1"/>
            </p:cNvSpPr>
            <p:nvPr/>
          </p:nvSpPr>
          <p:spPr bwMode="auto">
            <a:xfrm>
              <a:off x="1752601" y="2209800"/>
              <a:ext cx="831795" cy="392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dirty="0"/>
                <a:t>Users</a:t>
              </a: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>
              <a:off x="0" y="2667001"/>
              <a:ext cx="1477293" cy="392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dirty="0"/>
                <a:t>Contributors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1200824"/>
      </p:ext>
    </p:extLst>
  </p:cSld>
  <p:clrMapOvr>
    <a:masterClrMapping/>
  </p:clrMapOvr>
  <p:transition advTm="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 animBg="1"/>
      <p:bldP spid="12" grpId="0" animBg="1"/>
      <p:bldP spid="13" grpId="0" animBg="1"/>
      <p:bldP spid="14" grpId="0" animBg="1"/>
      <p:bldP spid="15" grpId="0" animBg="1"/>
      <p:bldP spid="48" grpId="0"/>
      <p:bldP spid="49" grpId="0"/>
      <p:bldP spid="50" grpId="0"/>
      <p:bldP spid="52" grpId="0" animBg="1"/>
      <p:bldP spid="53" grpId="0" animBg="1"/>
      <p:bldP spid="5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Wiki has a critical mass of </a:t>
            </a:r>
            <a:r>
              <a:rPr lang="en-US" u="sng" dirty="0" smtClean="0"/>
              <a:t>readers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295400"/>
            <a:ext cx="3962400" cy="213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846453" y="1295400"/>
            <a:ext cx="2454326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/>
              <a:t>Total: 4.0 </a:t>
            </a:r>
            <a:r>
              <a:rPr lang="en-US" sz="1200" b="1" dirty="0"/>
              <a:t>million </a:t>
            </a:r>
            <a:r>
              <a:rPr lang="en-US" sz="1200" b="1" dirty="0" smtClean="0"/>
              <a:t>views / month</a:t>
            </a:r>
            <a:endParaRPr lang="en-US" sz="1200" b="1" dirty="0"/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038600"/>
            <a:ext cx="4064871" cy="240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6627168"/>
            <a:ext cx="2313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Huss, </a:t>
            </a:r>
            <a:r>
              <a:rPr lang="en-US" sz="900" dirty="0" err="1" smtClean="0"/>
              <a:t>PLoS</a:t>
            </a:r>
            <a:r>
              <a:rPr lang="en-US" sz="900" dirty="0" smtClean="0"/>
              <a:t> </a:t>
            </a:r>
            <a:r>
              <a:rPr lang="en-US" sz="900" dirty="0" err="1" smtClean="0"/>
              <a:t>Biol</a:t>
            </a:r>
            <a:r>
              <a:rPr lang="en-US" sz="900" dirty="0" smtClean="0"/>
              <a:t>, 2008; Good, NAR, 2011</a:t>
            </a:r>
            <a:endParaRPr lang="en-US" sz="900" dirty="0"/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6565900" y="990600"/>
            <a:ext cx="2578100" cy="2046288"/>
            <a:chOff x="0" y="990600"/>
            <a:chExt cx="2578467" cy="2046288"/>
          </a:xfrm>
        </p:grpSpPr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295400"/>
              <a:ext cx="177165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762000" y="990600"/>
              <a:ext cx="7493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Utility</a:t>
              </a: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1752600" y="2209800"/>
              <a:ext cx="82586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>
                  <a:solidFill>
                    <a:srgbClr val="FF0000"/>
                  </a:solidFill>
                </a:rPr>
                <a:t>Users</a:t>
              </a: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0" y="2667000"/>
              <a:ext cx="144145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dirty="0"/>
                <a:t>Contributors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98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Wiki has a critical mass of </a:t>
            </a:r>
            <a:r>
              <a:rPr lang="en-US" u="sng" dirty="0" smtClean="0"/>
              <a:t>editors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22262" y="5105400"/>
            <a:ext cx="7404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Increase of ~10,000 words / month from &gt;1,000 edits</a:t>
            </a:r>
          </a:p>
          <a:p>
            <a:pPr algn="ctr"/>
            <a:r>
              <a:rPr lang="en-US" dirty="0" smtClean="0"/>
              <a:t>Currently 1.42 million words</a:t>
            </a:r>
          </a:p>
          <a:p>
            <a:pPr algn="ctr"/>
            <a:r>
              <a:rPr lang="en-US" dirty="0" smtClean="0"/>
              <a:t>Approximately equal to 230 full-length articles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6627168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Good, NAR, 2011</a:t>
            </a:r>
            <a:endParaRPr lang="en-US" sz="900" dirty="0"/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6565900" y="990600"/>
            <a:ext cx="2539744" cy="2045732"/>
            <a:chOff x="0" y="990600"/>
            <a:chExt cx="2540106" cy="2045732"/>
          </a:xfrm>
        </p:grpSpPr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1295400"/>
              <a:ext cx="177165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9"/>
            <p:cNvSpPr txBox="1">
              <a:spLocks noChangeArrowheads="1"/>
            </p:cNvSpPr>
            <p:nvPr/>
          </p:nvSpPr>
          <p:spPr bwMode="auto">
            <a:xfrm>
              <a:off x="762000" y="990600"/>
              <a:ext cx="74930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Utility</a:t>
              </a:r>
            </a:p>
          </p:txBody>
        </p:sp>
        <p:sp>
          <p:nvSpPr>
            <p:cNvPr id="10" name="TextBox 10"/>
            <p:cNvSpPr txBox="1">
              <a:spLocks noChangeArrowheads="1"/>
            </p:cNvSpPr>
            <p:nvPr/>
          </p:nvSpPr>
          <p:spPr bwMode="auto">
            <a:xfrm>
              <a:off x="1752599" y="2209800"/>
              <a:ext cx="78750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dirty="0"/>
                <a:t>Users</a:t>
              </a: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0" y="2667000"/>
              <a:ext cx="158270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1" dirty="0">
                  <a:solidFill>
                    <a:srgbClr val="FF0000"/>
                  </a:solidFill>
                </a:rPr>
                <a:t>Contributors</a:t>
              </a:r>
            </a:p>
          </p:txBody>
        </p:sp>
      </p:grpSp>
      <p:grpSp>
        <p:nvGrpSpPr>
          <p:cNvPr id="12" name="Group 15"/>
          <p:cNvGrpSpPr/>
          <p:nvPr/>
        </p:nvGrpSpPr>
        <p:grpSpPr>
          <a:xfrm>
            <a:off x="679845" y="1143000"/>
            <a:ext cx="5059319" cy="3200400"/>
            <a:chOff x="1366471" y="2051050"/>
            <a:chExt cx="4356636" cy="2755900"/>
          </a:xfrm>
        </p:grpSpPr>
        <p:sp>
          <p:nvSpPr>
            <p:cNvPr id="13" name="TextBox 12"/>
            <p:cNvSpPr txBox="1"/>
            <p:nvPr/>
          </p:nvSpPr>
          <p:spPr>
            <a:xfrm rot="16200000">
              <a:off x="915920" y="3227261"/>
              <a:ext cx="1219137" cy="318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3366CC"/>
                  </a:solidFill>
                </a:rPr>
                <a:t>Editor count</a:t>
              </a:r>
              <a:endParaRPr lang="en-US" sz="1800" dirty="0">
                <a:solidFill>
                  <a:srgbClr val="3366CC"/>
                </a:solidFill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03387" y="2051050"/>
              <a:ext cx="3706813" cy="275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2880782" y="2785332"/>
              <a:ext cx="690459" cy="2650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3366CC"/>
                  </a:solidFill>
                </a:rPr>
                <a:t>Editors</a:t>
              </a:r>
              <a:endParaRPr lang="en-US" sz="1400" b="1" dirty="0">
                <a:solidFill>
                  <a:srgbClr val="3366CC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30902" y="3613352"/>
              <a:ext cx="535857" cy="2650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C00000"/>
                  </a:solidFill>
                </a:rPr>
                <a:t>Edits</a:t>
              </a:r>
              <a:endParaRPr lang="en-US" sz="1200" b="1" dirty="0">
                <a:solidFill>
                  <a:srgbClr val="C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5042863" y="3227261"/>
              <a:ext cx="1042451" cy="318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solidFill>
                    <a:srgbClr val="C00000"/>
                  </a:solidFill>
                </a:rPr>
                <a:t>Edit count</a:t>
              </a:r>
              <a:endParaRPr lang="en-US" sz="18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533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 review article for every gene is powerful</a:t>
            </a:r>
          </a:p>
        </p:txBody>
      </p:sp>
      <p:sp>
        <p:nvSpPr>
          <p:cNvPr id="1843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D22D6CC-BA52-41F9-BE41-F3EF4243EAEE}" type="slidenum">
              <a:rPr lang="en-US" smtClean="0">
                <a:latin typeface="Arial" pitchFamily="34" charset="0"/>
              </a:rPr>
              <a:pPr/>
              <a:t>33</a:t>
            </a:fld>
            <a:endParaRPr lang="en-US" dirty="0" smtClean="0">
              <a:latin typeface="Arial" pitchFamily="34" charset="0"/>
            </a:endParaRPr>
          </a:p>
        </p:txBody>
      </p:sp>
      <p:grpSp>
        <p:nvGrpSpPr>
          <p:cNvPr id="18435" name="Group 2"/>
          <p:cNvGrpSpPr>
            <a:grpSpLocks/>
          </p:cNvGrpSpPr>
          <p:nvPr/>
        </p:nvGrpSpPr>
        <p:grpSpPr bwMode="auto">
          <a:xfrm>
            <a:off x="304800" y="995362"/>
            <a:ext cx="8534400" cy="5786438"/>
            <a:chOff x="192" y="648"/>
            <a:chExt cx="5376" cy="3645"/>
          </a:xfrm>
        </p:grpSpPr>
        <p:pic>
          <p:nvPicPr>
            <p:cNvPr id="1845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648"/>
              <a:ext cx="1779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3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90" y="648"/>
              <a:ext cx="1780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89" y="648"/>
              <a:ext cx="1779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5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2" y="2466"/>
              <a:ext cx="1779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6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990" y="2466"/>
              <a:ext cx="1780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7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789" y="2466"/>
              <a:ext cx="1779" cy="1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69" y="1019761"/>
            <a:ext cx="2927789" cy="5420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00" y="1066800"/>
            <a:ext cx="2196084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asu\AppData\Local\Temp\SNAGHTML15d8646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67" y="2046362"/>
            <a:ext cx="5278777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asu\AppData\Local\Temp\SNAGHTML15de3380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7" y="2324100"/>
            <a:ext cx="4233863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1431423" y="3581400"/>
            <a:ext cx="3673428" cy="1181100"/>
            <a:chOff x="1592" y="1738"/>
            <a:chExt cx="2243" cy="744"/>
          </a:xfrm>
        </p:grpSpPr>
        <p:sp>
          <p:nvSpPr>
            <p:cNvPr id="18448" name="Oval 20"/>
            <p:cNvSpPr>
              <a:spLocks noChangeArrowheads="1"/>
            </p:cNvSpPr>
            <p:nvPr/>
          </p:nvSpPr>
          <p:spPr bwMode="auto">
            <a:xfrm>
              <a:off x="1592" y="2338"/>
              <a:ext cx="208" cy="1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49" name="Line 21"/>
            <p:cNvSpPr>
              <a:spLocks noChangeShapeType="1"/>
            </p:cNvSpPr>
            <p:nvPr/>
          </p:nvSpPr>
          <p:spPr bwMode="auto">
            <a:xfrm flipV="1">
              <a:off x="1788" y="1738"/>
              <a:ext cx="2047" cy="662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654358" name="Oval 22"/>
          <p:cNvSpPr>
            <a:spLocks noChangeArrowheads="1"/>
          </p:cNvSpPr>
          <p:nvPr/>
        </p:nvSpPr>
        <p:spPr bwMode="auto">
          <a:xfrm>
            <a:off x="3276234" y="3048000"/>
            <a:ext cx="2057766" cy="30480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" name="Text Box 26"/>
          <p:cNvSpPr txBox="1">
            <a:spLocks noChangeArrowheads="1"/>
          </p:cNvSpPr>
          <p:nvPr/>
        </p:nvSpPr>
        <p:spPr bwMode="auto">
          <a:xfrm>
            <a:off x="5715000" y="4648200"/>
            <a:ext cx="2500313" cy="307975"/>
          </a:xfrm>
          <a:prstGeom prst="rect">
            <a:avLst/>
          </a:prstGeom>
          <a:solidFill>
            <a:schemeClr val="bg1"/>
          </a:solidFill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3300"/>
                </a:solidFill>
              </a:rPr>
              <a:t>References to the literature</a:t>
            </a:r>
          </a:p>
        </p:txBody>
      </p:sp>
      <p:pic>
        <p:nvPicPr>
          <p:cNvPr id="4106" name="Picture 10" descr="C:\Users\asu\AppData\Local\Temp\SNAGHTML15e4b888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3595841"/>
            <a:ext cx="4648200" cy="308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4362" name="Text Box 26"/>
          <p:cNvSpPr txBox="1">
            <a:spLocks noChangeArrowheads="1"/>
          </p:cNvSpPr>
          <p:nvPr/>
        </p:nvSpPr>
        <p:spPr bwMode="auto">
          <a:xfrm>
            <a:off x="5434013" y="3257550"/>
            <a:ext cx="2781300" cy="323850"/>
          </a:xfrm>
          <a:prstGeom prst="rect">
            <a:avLst/>
          </a:prstGeom>
          <a:solidFill>
            <a:schemeClr val="bg1"/>
          </a:solidFill>
          <a:ln w="1905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rgbClr val="FF3300"/>
                </a:solidFill>
              </a:rPr>
              <a:t>Hyperlinks to related concepts</a:t>
            </a:r>
          </a:p>
        </p:txBody>
      </p:sp>
      <p:sp>
        <p:nvSpPr>
          <p:cNvPr id="31" name="Line 21"/>
          <p:cNvSpPr>
            <a:spLocks noChangeShapeType="1"/>
          </p:cNvSpPr>
          <p:nvPr/>
        </p:nvSpPr>
        <p:spPr bwMode="auto">
          <a:xfrm>
            <a:off x="4268787" y="3352800"/>
            <a:ext cx="227011" cy="754062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54363" name="Rectangle 27"/>
          <p:cNvSpPr>
            <a:spLocks noGrp="1" noChangeArrowheads="1"/>
          </p:cNvSpPr>
          <p:nvPr>
            <p:ph idx="1"/>
          </p:nvPr>
        </p:nvSpPr>
        <p:spPr>
          <a:xfrm>
            <a:off x="1104898" y="2820987"/>
            <a:ext cx="6781800" cy="19812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 anchorCtr="0"/>
          <a:lstStyle/>
          <a:p>
            <a:pPr eaLnBrk="1" hangingPunct="1">
              <a:buFontTx/>
              <a:buNone/>
            </a:pPr>
            <a:r>
              <a:rPr lang="en-US" sz="2400" b="1" dirty="0" err="1" smtClean="0"/>
              <a:t>Reelin</a:t>
            </a:r>
            <a:r>
              <a:rPr lang="en-US" sz="2400" dirty="0" smtClean="0"/>
              <a:t>: 98 editors, 703 edits since July 2002</a:t>
            </a:r>
          </a:p>
          <a:p>
            <a:pPr eaLnBrk="1" hangingPunct="1">
              <a:buFontTx/>
              <a:buNone/>
            </a:pPr>
            <a:r>
              <a:rPr lang="en-US" sz="2400" b="1" dirty="0" smtClean="0"/>
              <a:t>Heparin</a:t>
            </a:r>
            <a:r>
              <a:rPr lang="en-US" sz="2400" dirty="0" smtClean="0"/>
              <a:t>: 358 editors, 654 edits since June 2003</a:t>
            </a:r>
          </a:p>
          <a:p>
            <a:pPr eaLnBrk="1" hangingPunct="1">
              <a:buFontTx/>
              <a:buNone/>
            </a:pPr>
            <a:r>
              <a:rPr lang="en-US" sz="2400" b="1" dirty="0" smtClean="0"/>
              <a:t>AMPK</a:t>
            </a:r>
            <a:r>
              <a:rPr lang="en-US" sz="2400" dirty="0" smtClean="0"/>
              <a:t>: 109 editors, 203 edits since March 2004</a:t>
            </a:r>
          </a:p>
          <a:p>
            <a:pPr eaLnBrk="1" hangingPunct="1">
              <a:buFontTx/>
              <a:buNone/>
            </a:pPr>
            <a:r>
              <a:rPr lang="en-US" sz="2400" b="1" dirty="0" err="1" smtClean="0"/>
              <a:t>RNAi</a:t>
            </a:r>
            <a:r>
              <a:rPr lang="en-US" sz="2400" dirty="0" smtClean="0"/>
              <a:t>: 394 editors, 994 edits since October 2002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9563886"/>
      </p:ext>
    </p:extLst>
  </p:cSld>
  <p:clrMapOvr>
    <a:masterClrMapping/>
  </p:clrMapOvr>
  <p:transition advTm="56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5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358" grpId="0" animBg="1"/>
      <p:bldP spid="30" grpId="0" animBg="1"/>
      <p:bldP spid="30" grpId="1" animBg="1"/>
      <p:bldP spid="654362" grpId="0" animBg="1"/>
      <p:bldP spid="31" grpId="0" animBg="1"/>
      <p:bldP spid="65436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the Gene Wiki more </a:t>
            </a:r>
            <a:r>
              <a:rPr lang="en-US" u="sng" dirty="0" smtClean="0"/>
              <a:t>computable</a:t>
            </a:r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pic>
        <p:nvPicPr>
          <p:cNvPr id="2498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399"/>
            <a:ext cx="2589021" cy="281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9861" name="Picture 5"/>
          <p:cNvPicPr>
            <a:picLocks noChangeAspect="1" noChangeArrowheads="1"/>
          </p:cNvPicPr>
          <p:nvPr/>
        </p:nvPicPr>
        <p:blipFill>
          <a:blip r:embed="rId4" cstate="print"/>
          <a:srcRect l="4076" t="6297" r="7521" b="23623"/>
          <a:stretch>
            <a:fillRect/>
          </a:stretch>
        </p:blipFill>
        <p:spPr bwMode="auto">
          <a:xfrm>
            <a:off x="3352800" y="2435443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 22"/>
          <p:cNvGrpSpPr/>
          <p:nvPr/>
        </p:nvGrpSpPr>
        <p:grpSpPr>
          <a:xfrm>
            <a:off x="7010400" y="1066800"/>
            <a:ext cx="1969192" cy="5404286"/>
            <a:chOff x="7010400" y="1066800"/>
            <a:chExt cx="1969192" cy="5404286"/>
          </a:xfrm>
        </p:grpSpPr>
        <p:pic>
          <p:nvPicPr>
            <p:cNvPr id="249863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01208" y="1066800"/>
              <a:ext cx="1587577" cy="1395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9864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 r="65957"/>
            <a:stretch>
              <a:fillRect/>
            </a:stretch>
          </p:blipFill>
          <p:spPr bwMode="auto">
            <a:xfrm>
              <a:off x="7207806" y="2966893"/>
              <a:ext cx="1574380" cy="1557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9865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 t="31781"/>
            <a:stretch>
              <a:fillRect/>
            </a:stretch>
          </p:blipFill>
          <p:spPr bwMode="auto">
            <a:xfrm>
              <a:off x="7010400" y="5029200"/>
              <a:ext cx="1969192" cy="1441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Group 23"/>
          <p:cNvGrpSpPr/>
          <p:nvPr/>
        </p:nvGrpSpPr>
        <p:grpSpPr>
          <a:xfrm>
            <a:off x="6019800" y="2397343"/>
            <a:ext cx="990600" cy="2743200"/>
            <a:chOff x="6019800" y="2133600"/>
            <a:chExt cx="990600" cy="2743200"/>
          </a:xfrm>
        </p:grpSpPr>
        <p:cxnSp>
          <p:nvCxnSpPr>
            <p:cNvPr id="18" name="Straight Arrow Connector 17"/>
            <p:cNvCxnSpPr/>
            <p:nvPr/>
          </p:nvCxnSpPr>
          <p:spPr>
            <a:xfrm rot="5400000" flipH="1" flipV="1">
              <a:off x="6019800" y="2133600"/>
              <a:ext cx="914400" cy="914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6019800" y="3429000"/>
              <a:ext cx="9906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16200000" flipH="1">
              <a:off x="5943600" y="3962400"/>
              <a:ext cx="990600" cy="8382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U-Turn Arrow 24"/>
          <p:cNvSpPr/>
          <p:nvPr/>
        </p:nvSpPr>
        <p:spPr>
          <a:xfrm flipH="1">
            <a:off x="2209800" y="1368643"/>
            <a:ext cx="1828800" cy="68580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90758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U-Turn Arrow 25"/>
          <p:cNvSpPr/>
          <p:nvPr/>
        </p:nvSpPr>
        <p:spPr>
          <a:xfrm rot="10800000" flipH="1">
            <a:off x="2209800" y="5483443"/>
            <a:ext cx="1828800" cy="685800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90758"/>
            </a:avLst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94530" y="2127935"/>
            <a:ext cx="27622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Structured annotations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152400" y="2127935"/>
            <a:ext cx="1194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Free text</a:t>
            </a:r>
            <a:endParaRPr lang="en-US" sz="2000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9144" y="1186588"/>
            <a:ext cx="838199" cy="914400"/>
            <a:chOff x="339144" y="1186588"/>
            <a:chExt cx="838199" cy="914400"/>
          </a:xfrm>
        </p:grpSpPr>
        <p:sp>
          <p:nvSpPr>
            <p:cNvPr id="28" name="Right Arrow 27"/>
            <p:cNvSpPr/>
            <p:nvPr/>
          </p:nvSpPr>
          <p:spPr>
            <a:xfrm rot="3535398">
              <a:off x="110544" y="1415188"/>
              <a:ext cx="914400" cy="45720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ight Arrow 29"/>
            <p:cNvSpPr/>
            <p:nvPr/>
          </p:nvSpPr>
          <p:spPr>
            <a:xfrm rot="3535398">
              <a:off x="301044" y="1415188"/>
              <a:ext cx="914400" cy="45720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ight Arrow 30"/>
            <p:cNvSpPr/>
            <p:nvPr/>
          </p:nvSpPr>
          <p:spPr>
            <a:xfrm rot="3535398">
              <a:off x="491543" y="1415188"/>
              <a:ext cx="914400" cy="45720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156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2" y="4343400"/>
            <a:ext cx="86557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12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572" y="4712806"/>
            <a:ext cx="3319272" cy="147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6"/>
          <p:cNvGrpSpPr/>
          <p:nvPr/>
        </p:nvGrpSpPr>
        <p:grpSpPr>
          <a:xfrm>
            <a:off x="41565" y="1371600"/>
            <a:ext cx="802850" cy="802850"/>
            <a:chOff x="6934200" y="4800600"/>
            <a:chExt cx="1828800" cy="1828800"/>
          </a:xfrm>
        </p:grpSpPr>
        <p:pic>
          <p:nvPicPr>
            <p:cNvPr id="8" name="Picture 29" descr="plos_biology_thumbnai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34200" y="4800600"/>
              <a:ext cx="18288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6934200" y="4800600"/>
              <a:ext cx="152400" cy="16002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212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4965" y="1676400"/>
            <a:ext cx="3319272" cy="127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Filling the gaps in gene annotation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grpSp>
        <p:nvGrpSpPr>
          <p:cNvPr id="5" name="Group 42"/>
          <p:cNvGrpSpPr/>
          <p:nvPr/>
        </p:nvGrpSpPr>
        <p:grpSpPr>
          <a:xfrm>
            <a:off x="1554272" y="3124200"/>
            <a:ext cx="1341328" cy="1143000"/>
            <a:chOff x="1752600" y="3124200"/>
            <a:chExt cx="1341328" cy="1143000"/>
          </a:xfrm>
        </p:grpSpPr>
        <p:sp>
          <p:nvSpPr>
            <p:cNvPr id="34" name="Down Arrow 33"/>
            <p:cNvSpPr/>
            <p:nvPr/>
          </p:nvSpPr>
          <p:spPr>
            <a:xfrm>
              <a:off x="1752600" y="3124200"/>
              <a:ext cx="381000" cy="1143000"/>
            </a:xfrm>
            <a:prstGeom prst="downArrow">
              <a:avLst/>
            </a:prstGeom>
            <a:solidFill>
              <a:srgbClr val="33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33600" y="3429000"/>
              <a:ext cx="9603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err="1" smtClean="0">
                  <a:solidFill>
                    <a:srgbClr val="3333FF"/>
                  </a:solidFill>
                </a:rPr>
                <a:t>Wikilink</a:t>
              </a:r>
              <a:endParaRPr lang="en-US" b="1" dirty="0">
                <a:solidFill>
                  <a:srgbClr val="3333FF"/>
                </a:solidFill>
              </a:endParaRPr>
            </a:p>
          </p:txBody>
        </p:sp>
      </p:grpSp>
      <p:grpSp>
        <p:nvGrpSpPr>
          <p:cNvPr id="6" name="Group 38"/>
          <p:cNvGrpSpPr/>
          <p:nvPr/>
        </p:nvGrpSpPr>
        <p:grpSpPr>
          <a:xfrm>
            <a:off x="3890219" y="4834657"/>
            <a:ext cx="1676398" cy="990600"/>
            <a:chOff x="3962402" y="4800600"/>
            <a:chExt cx="1676398" cy="990600"/>
          </a:xfrm>
        </p:grpSpPr>
        <p:sp>
          <p:nvSpPr>
            <p:cNvPr id="21" name="TextBox 20"/>
            <p:cNvSpPr txBox="1"/>
            <p:nvPr/>
          </p:nvSpPr>
          <p:spPr>
            <a:xfrm>
              <a:off x="3962402" y="5206425"/>
              <a:ext cx="1676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3333FF"/>
                  </a:solidFill>
                </a:rPr>
                <a:t>GO exact match</a:t>
              </a:r>
              <a:endParaRPr lang="en-US" sz="1600" b="1" dirty="0">
                <a:solidFill>
                  <a:srgbClr val="3333FF"/>
                </a:solidFill>
              </a:endParaRPr>
            </a:p>
          </p:txBody>
        </p:sp>
        <p:sp>
          <p:nvSpPr>
            <p:cNvPr id="38" name="Down Arrow 37"/>
            <p:cNvSpPr/>
            <p:nvPr/>
          </p:nvSpPr>
          <p:spPr>
            <a:xfrm rot="16200000">
              <a:off x="4610101" y="4419600"/>
              <a:ext cx="381000" cy="1143000"/>
            </a:xfrm>
            <a:prstGeom prst="downArrow">
              <a:avLst/>
            </a:prstGeom>
            <a:solidFill>
              <a:srgbClr val="33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3890219" y="1981200"/>
            <a:ext cx="1676398" cy="990600"/>
            <a:chOff x="3962402" y="4800600"/>
            <a:chExt cx="1676398" cy="990600"/>
          </a:xfrm>
        </p:grpSpPr>
        <p:sp>
          <p:nvSpPr>
            <p:cNvPr id="41" name="TextBox 40"/>
            <p:cNvSpPr txBox="1"/>
            <p:nvPr/>
          </p:nvSpPr>
          <p:spPr>
            <a:xfrm>
              <a:off x="3962402" y="5206425"/>
              <a:ext cx="1676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3333FF"/>
                  </a:solidFill>
                </a:rPr>
                <a:t>Gene Wiki mapping</a:t>
              </a:r>
              <a:endParaRPr lang="en-US" sz="1600" b="1" dirty="0">
                <a:solidFill>
                  <a:srgbClr val="3333FF"/>
                </a:solidFill>
              </a:endParaRPr>
            </a:p>
          </p:txBody>
        </p:sp>
        <p:sp>
          <p:nvSpPr>
            <p:cNvPr id="42" name="Down Arrow 41"/>
            <p:cNvSpPr/>
            <p:nvPr/>
          </p:nvSpPr>
          <p:spPr>
            <a:xfrm rot="16200000">
              <a:off x="4610101" y="4419600"/>
              <a:ext cx="381000" cy="1143000"/>
            </a:xfrm>
            <a:prstGeom prst="downArrow">
              <a:avLst/>
            </a:prstGeom>
            <a:solidFill>
              <a:srgbClr val="333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396495" y="1295400"/>
            <a:ext cx="3599688" cy="2093197"/>
            <a:chOff x="5396495" y="1295400"/>
            <a:chExt cx="3599688" cy="2093197"/>
          </a:xfrm>
        </p:grpSpPr>
        <p:pic>
          <p:nvPicPr>
            <p:cNvPr id="506883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l="15686" r="13725" b="11111"/>
            <a:stretch>
              <a:fillRect/>
            </a:stretch>
          </p:blipFill>
          <p:spPr bwMode="auto">
            <a:xfrm>
              <a:off x="5396495" y="1295400"/>
              <a:ext cx="538843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1220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77495" y="1676400"/>
              <a:ext cx="3218688" cy="1712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6102553" y="1307068"/>
              <a:ext cx="26084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NCBI </a:t>
              </a:r>
              <a:r>
                <a:rPr lang="en-US" sz="1800" dirty="0" err="1" smtClean="0"/>
                <a:t>Entrez</a:t>
              </a:r>
              <a:r>
                <a:rPr lang="en-US" sz="1800" dirty="0" smtClean="0"/>
                <a:t> Gene: 334</a:t>
              </a:r>
              <a:endParaRPr lang="en-US" sz="1800" dirty="0"/>
            </a:p>
          </p:txBody>
        </p:sp>
      </p:grpSp>
      <p:grpSp>
        <p:nvGrpSpPr>
          <p:cNvPr id="10" name="Group 50"/>
          <p:cNvGrpSpPr/>
          <p:nvPr/>
        </p:nvGrpSpPr>
        <p:grpSpPr>
          <a:xfrm>
            <a:off x="6324600" y="3352800"/>
            <a:ext cx="1676400" cy="764875"/>
            <a:chOff x="5791200" y="3352800"/>
            <a:chExt cx="1676400" cy="764875"/>
          </a:xfrm>
        </p:grpSpPr>
        <p:sp>
          <p:nvSpPr>
            <p:cNvPr id="49" name="Up-Down Arrow 48"/>
            <p:cNvSpPr/>
            <p:nvPr/>
          </p:nvSpPr>
          <p:spPr>
            <a:xfrm>
              <a:off x="7162800" y="3352800"/>
              <a:ext cx="304800" cy="764875"/>
            </a:xfrm>
            <a:prstGeom prst="upDown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791200" y="3442850"/>
              <a:ext cx="15124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</a:rPr>
                <a:t>Candidate assertion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396495" y="4114800"/>
            <a:ext cx="3355848" cy="2194122"/>
            <a:chOff x="5396495" y="4114800"/>
            <a:chExt cx="3355848" cy="2194122"/>
          </a:xfrm>
        </p:grpSpPr>
        <p:pic>
          <p:nvPicPr>
            <p:cNvPr id="506881" name="Picture 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96495" y="4267200"/>
              <a:ext cx="71120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TextBox 46"/>
            <p:cNvSpPr txBox="1"/>
            <p:nvPr/>
          </p:nvSpPr>
          <p:spPr>
            <a:xfrm>
              <a:off x="6102553" y="4114800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/>
                <a:t>GO:0006897</a:t>
              </a:r>
              <a:endParaRPr lang="en-US" sz="1800" dirty="0"/>
            </a:p>
          </p:txBody>
        </p:sp>
        <p:pic>
          <p:nvPicPr>
            <p:cNvPr id="521219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853695" y="4495800"/>
              <a:ext cx="2898648" cy="181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Rectangle 38"/>
          <p:cNvSpPr/>
          <p:nvPr/>
        </p:nvSpPr>
        <p:spPr>
          <a:xfrm>
            <a:off x="76200" y="990600"/>
            <a:ext cx="8991600" cy="579120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1223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33600" y="2819400"/>
            <a:ext cx="51339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4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999" y="2285999"/>
            <a:ext cx="4278895" cy="385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619240" y="5606141"/>
            <a:ext cx="348845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6319 novel GO annotations</a:t>
            </a:r>
          </a:p>
          <a:p>
            <a:r>
              <a:rPr lang="en-US" sz="2000" b="1" dirty="0" smtClean="0"/>
              <a:t>2147 novel DO annotations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4076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2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 Wiki content improves enrichment analysis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95292" y="1175266"/>
            <a:ext cx="1362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GO term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76858" y="2627006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Gene list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65567" y="2442340"/>
            <a:ext cx="2002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ym typeface="Wingdings" pitchFamily="2" charset="2"/>
              </a:rPr>
              <a:t>Concept recognition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22138" y="2442340"/>
            <a:ext cx="189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PubMed abstracts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6" idx="3"/>
            <a:endCxn id="10" idx="1"/>
          </p:cNvCxnSpPr>
          <p:nvPr/>
        </p:nvCxnSpPr>
        <p:spPr>
          <a:xfrm>
            <a:off x="3276600" y="2857839"/>
            <a:ext cx="945538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3"/>
            <a:endCxn id="9" idx="1"/>
          </p:cNvCxnSpPr>
          <p:nvPr/>
        </p:nvCxnSpPr>
        <p:spPr>
          <a:xfrm>
            <a:off x="6120028" y="2857839"/>
            <a:ext cx="945539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5" idx="2"/>
            <a:endCxn id="6" idx="0"/>
          </p:cNvCxnSpPr>
          <p:nvPr/>
        </p:nvCxnSpPr>
        <p:spPr>
          <a:xfrm>
            <a:off x="2576729" y="1636931"/>
            <a:ext cx="0" cy="990075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65567" y="990600"/>
            <a:ext cx="2002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ym typeface="Wingdings" pitchFamily="2" charset="2"/>
              </a:rPr>
              <a:t>Enrichment analysis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37" idx="1"/>
            <a:endCxn id="5" idx="3"/>
          </p:cNvCxnSpPr>
          <p:nvPr/>
        </p:nvCxnSpPr>
        <p:spPr>
          <a:xfrm flipH="1">
            <a:off x="3258166" y="1406099"/>
            <a:ext cx="3807401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9" idx="0"/>
            <a:endCxn id="37" idx="2"/>
          </p:cNvCxnSpPr>
          <p:nvPr/>
        </p:nvCxnSpPr>
        <p:spPr>
          <a:xfrm flipV="1">
            <a:off x="8066684" y="1821597"/>
            <a:ext cx="0" cy="620743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319110" y="4495800"/>
            <a:ext cx="18718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GO:0007411</a:t>
            </a:r>
            <a:endParaRPr lang="en-US" sz="2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1" y="1041737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tx2"/>
                </a:solidFill>
              </a:rPr>
              <a:t>axon </a:t>
            </a:r>
            <a:r>
              <a:rPr lang="en-US" sz="1800" b="1" dirty="0" smtClean="0">
                <a:solidFill>
                  <a:schemeClr val="tx2"/>
                </a:solidFill>
              </a:rPr>
              <a:t>guidance</a:t>
            </a:r>
          </a:p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(GO:0007411</a:t>
            </a:r>
            <a:r>
              <a:rPr lang="en-US" sz="1800" b="1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" y="262700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264 genes</a:t>
            </a:r>
            <a:endParaRPr lang="en-US" sz="1800" b="1" dirty="0">
              <a:solidFill>
                <a:schemeClr val="tx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6200" y="53188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Linked genes through PubMed</a:t>
            </a:r>
            <a:endParaRPr lang="en-US" sz="1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057400" y="6396335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P = 1.55 E-20</a:t>
            </a:r>
            <a:endParaRPr lang="en-US" sz="1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367428" y="207300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811 articles</a:t>
            </a:r>
            <a:endParaRPr lang="en-US" sz="1800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719318"/>
              </p:ext>
            </p:extLst>
          </p:nvPr>
        </p:nvGraphicFramePr>
        <p:xfrm>
          <a:off x="1791883" y="5028715"/>
          <a:ext cx="2286000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Yes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No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251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12033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99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EAEA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7" grpId="0"/>
      <p:bldP spid="50" grpId="0" animBg="1"/>
      <p:bldP spid="56" grpId="0"/>
      <p:bldP spid="57" grpId="0"/>
      <p:bldP spid="61" grpId="0"/>
      <p:bldP spid="65" grpId="0"/>
      <p:bldP spid="3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Wiki content improves enrichment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95292" y="1175266"/>
            <a:ext cx="1362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GO term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76858" y="2627006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Gene list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065567" y="2442340"/>
            <a:ext cx="2002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ym typeface="Wingdings" pitchFamily="2" charset="2"/>
              </a:rPr>
              <a:t>Concept recognition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22138" y="2442340"/>
            <a:ext cx="1897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PubMed abstracts</a:t>
            </a:r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3145233" y="3132607"/>
            <a:ext cx="3989416" cy="1119136"/>
            <a:chOff x="3145233" y="3132607"/>
            <a:chExt cx="3989416" cy="1119136"/>
          </a:xfrm>
        </p:grpSpPr>
        <p:cxnSp>
          <p:nvCxnSpPr>
            <p:cNvPr id="13" name="Straight Arrow Connector 12"/>
            <p:cNvCxnSpPr>
              <a:endCxn id="8" idx="1"/>
            </p:cNvCxnSpPr>
            <p:nvPr/>
          </p:nvCxnSpPr>
          <p:spPr>
            <a:xfrm>
              <a:off x="3145233" y="3132607"/>
              <a:ext cx="1076907" cy="888304"/>
            </a:xfrm>
            <a:prstGeom prst="straightConnector1">
              <a:avLst/>
            </a:prstGeom>
            <a:ln w="571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8" idx="3"/>
            </p:cNvCxnSpPr>
            <p:nvPr/>
          </p:nvCxnSpPr>
          <p:spPr>
            <a:xfrm flipV="1">
              <a:off x="6120028" y="3132607"/>
              <a:ext cx="1014621" cy="888304"/>
            </a:xfrm>
            <a:prstGeom prst="straightConnector1">
              <a:avLst/>
            </a:prstGeom>
            <a:ln w="571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4222140" y="3790078"/>
              <a:ext cx="18978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Gene Wiki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88983" y="3280540"/>
              <a:ext cx="364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 smtClean="0">
                  <a:solidFill>
                    <a:srgbClr val="0000FF"/>
                  </a:solidFill>
                </a:rPr>
                <a:t>+</a:t>
              </a:r>
              <a:endParaRPr lang="en-US" b="1" dirty="0">
                <a:solidFill>
                  <a:srgbClr val="0000FF"/>
                </a:solidFill>
              </a:endParaRPr>
            </a:p>
          </p:txBody>
        </p:sp>
      </p:grpSp>
      <p:cxnSp>
        <p:nvCxnSpPr>
          <p:cNvPr id="20" name="Straight Arrow Connector 19"/>
          <p:cNvCxnSpPr>
            <a:stCxn id="6" idx="3"/>
            <a:endCxn id="10" idx="1"/>
          </p:cNvCxnSpPr>
          <p:nvPr/>
        </p:nvCxnSpPr>
        <p:spPr>
          <a:xfrm>
            <a:off x="3276600" y="2857839"/>
            <a:ext cx="945538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3"/>
            <a:endCxn id="9" idx="1"/>
          </p:cNvCxnSpPr>
          <p:nvPr/>
        </p:nvCxnSpPr>
        <p:spPr>
          <a:xfrm>
            <a:off x="6120028" y="2857839"/>
            <a:ext cx="945539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5" idx="2"/>
            <a:endCxn id="6" idx="0"/>
          </p:cNvCxnSpPr>
          <p:nvPr/>
        </p:nvCxnSpPr>
        <p:spPr>
          <a:xfrm>
            <a:off x="2576729" y="1636931"/>
            <a:ext cx="0" cy="990075"/>
          </a:xfrm>
          <a:prstGeom prst="straightConnector1">
            <a:avLst/>
          </a:prstGeom>
          <a:ln w="57150">
            <a:solidFill>
              <a:schemeClr val="bg1">
                <a:lumMod val="85000"/>
                <a:alpha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65567" y="990600"/>
            <a:ext cx="2002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ym typeface="Wingdings" pitchFamily="2" charset="2"/>
              </a:rPr>
              <a:t>Enrichment analysis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37" idx="1"/>
            <a:endCxn id="5" idx="3"/>
          </p:cNvCxnSpPr>
          <p:nvPr/>
        </p:nvCxnSpPr>
        <p:spPr>
          <a:xfrm flipH="1">
            <a:off x="3258166" y="1406099"/>
            <a:ext cx="3807401" cy="0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9" idx="0"/>
            <a:endCxn id="37" idx="2"/>
          </p:cNvCxnSpPr>
          <p:nvPr/>
        </p:nvCxnSpPr>
        <p:spPr>
          <a:xfrm flipV="1">
            <a:off x="8066684" y="1821597"/>
            <a:ext cx="0" cy="620743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319110" y="4495800"/>
            <a:ext cx="187189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GO:0006936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712698" y="4495800"/>
            <a:ext cx="22979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GO:0006936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" y="1041737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muscle contraction (GO:0006936)</a:t>
            </a:r>
            <a:endParaRPr lang="en-US" sz="1800" b="1" dirty="0">
              <a:solidFill>
                <a:schemeClr val="tx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" y="262700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87 genes</a:t>
            </a:r>
            <a:endParaRPr lang="en-US" sz="1800" b="1" dirty="0">
              <a:solidFill>
                <a:schemeClr val="tx2"/>
              </a:solidFill>
            </a:endParaRPr>
          </a:p>
        </p:txBody>
      </p:sp>
      <p:pic>
        <p:nvPicPr>
          <p:cNvPr id="5816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825" y="4937275"/>
            <a:ext cx="139065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16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06" y="4937275"/>
            <a:ext cx="10763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6200" y="53188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Linked genes through PubMed</a:t>
            </a:r>
            <a:endParaRPr lang="en-US" sz="1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724400" y="5318870"/>
            <a:ext cx="175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Linked genes through PubMed + Gene Wiki</a:t>
            </a:r>
            <a:endParaRPr lang="en-US" sz="1800" b="1" dirty="0"/>
          </a:p>
        </p:txBody>
      </p:sp>
      <p:pic>
        <p:nvPicPr>
          <p:cNvPr id="5816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561" y="4937275"/>
            <a:ext cx="14001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164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937275"/>
            <a:ext cx="10668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2057400" y="6396335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P = 1.0</a:t>
            </a:r>
            <a:endParaRPr lang="en-US" sz="18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6985374" y="6396335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/>
              <a:t>P = 1.22 E-09</a:t>
            </a:r>
            <a:endParaRPr lang="en-US" sz="1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367428" y="207300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251 articles</a:t>
            </a:r>
            <a:endParaRPr lang="en-US" sz="1800" b="1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67428" y="4251743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tx2"/>
                </a:solidFill>
              </a:rPr>
              <a:t>87 articles</a:t>
            </a:r>
            <a:endParaRPr lang="en-US" sz="1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5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3" grpId="0" animBg="1"/>
      <p:bldP spid="56" grpId="0"/>
      <p:bldP spid="57" grpId="0"/>
      <p:bldP spid="61" grpId="0"/>
      <p:bldP spid="62" grpId="0"/>
      <p:bldP spid="65" grpId="0"/>
      <p:bldP spid="66" grpId="0"/>
      <p:bldP spid="31" grpId="0"/>
      <p:bldP spid="3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 Wiki content improves enrichment analysis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582658" name="Picture 2" descr="C:\Users\asu\AppData\Local\Temp\SNAGHTML6697c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66800"/>
            <a:ext cx="6324600" cy="516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2661" name="Picture 5" descr="C:\Users\asu\AppData\Local\Temp\SNAGHTML66b26d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066800"/>
            <a:ext cx="6324600" cy="516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48733" y="6324600"/>
            <a:ext cx="3284874" cy="369332"/>
          </a:xfrm>
          <a:prstGeom prst="rect">
            <a:avLst/>
          </a:prstGeom>
          <a:solidFill>
            <a:schemeClr val="bg1"/>
          </a:solidFill>
        </p:spPr>
        <p:txBody>
          <a:bodyPr wrap="none" tIns="0" bIns="0" rtlCol="0">
            <a:spAutoFit/>
          </a:bodyPr>
          <a:lstStyle/>
          <a:p>
            <a:r>
              <a:rPr lang="en-US" dirty="0" smtClean="0"/>
              <a:t>p-value (PubMed only)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2255103"/>
            <a:ext cx="255493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p-value  (PubMed + GW)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00666" y="3087469"/>
            <a:ext cx="1367134" cy="64633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1800" dirty="0" smtClean="0">
                <a:solidFill>
                  <a:schemeClr val="accent4">
                    <a:lumMod val="75000"/>
                  </a:schemeClr>
                </a:solidFill>
              </a:rPr>
              <a:t>Muscle contraction</a:t>
            </a:r>
            <a:endParaRPr lang="en-US" sz="18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67400" y="4343400"/>
            <a:ext cx="1511088" cy="73866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More significant PubMed + GW</a:t>
            </a:r>
            <a:endParaRPr lang="en-US" sz="1400" b="1" dirty="0">
              <a:solidFill>
                <a:schemeClr val="accent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65712" y="2281535"/>
            <a:ext cx="1511088" cy="73866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2"/>
                </a:solidFill>
              </a:rPr>
              <a:t>More significant PubMed only</a:t>
            </a:r>
            <a:endParaRPr lang="en-US" sz="14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23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:\Documents\presentations\graphics\long_tail_20100408.jpg"/>
          <p:cNvPicPr>
            <a:picLocks noChangeAspect="1" noChangeArrowheads="1"/>
          </p:cNvPicPr>
          <p:nvPr/>
        </p:nvPicPr>
        <p:blipFill>
          <a:blip r:embed="rId3" cstate="print"/>
          <a:srcRect b="4762"/>
          <a:stretch>
            <a:fillRect/>
          </a:stretch>
        </p:blipFill>
        <p:spPr bwMode="auto">
          <a:xfrm>
            <a:off x="0" y="0"/>
            <a:ext cx="9143844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1676400"/>
            <a:ext cx="4419600" cy="2667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/>
              <a:t>The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Long Tail of scientists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/>
              <a:t>is a valuable source of information on gene function</a:t>
            </a:r>
          </a:p>
          <a:p>
            <a:pPr algn="ctr">
              <a:spcBef>
                <a:spcPts val="0"/>
              </a:spcBef>
              <a:buNone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34200" y="4800600"/>
            <a:ext cx="1828800" cy="1828800"/>
            <a:chOff x="6934200" y="4800600"/>
            <a:chExt cx="1828800" cy="1828800"/>
          </a:xfrm>
        </p:grpSpPr>
        <p:pic>
          <p:nvPicPr>
            <p:cNvPr id="10" name="Picture 29" descr="plos_biology_thumbnai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34200" y="4800600"/>
              <a:ext cx="18288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6934200" y="4800600"/>
              <a:ext cx="152400" cy="16002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087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27650" name="Picture 2" descr="C:\Users\asu\Downloads\6629580443_23d2f0066e_o_smal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84522" y="0"/>
            <a:ext cx="37594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 smtClean="0">
                <a:solidFill>
                  <a:srgbClr val="FFFF99"/>
                </a:solidFill>
              </a:rPr>
              <a:t>… to organize information</a:t>
            </a:r>
            <a:endParaRPr lang="en-US" sz="4000" dirty="0">
              <a:solidFill>
                <a:srgbClr val="FFFF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0" y="6443246"/>
            <a:ext cx="5466305" cy="338554"/>
          </a:xfrm>
          <a:prstGeom prst="rect">
            <a:avLst/>
          </a:prstGeom>
          <a:solidFill>
            <a:schemeClr val="tx1">
              <a:alpha val="5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C6600"/>
                </a:solidFill>
              </a:rPr>
              <a:t>http://www.flickr.com/photos/45697441@N00/6629580443</a:t>
            </a:r>
          </a:p>
        </p:txBody>
      </p:sp>
    </p:spTree>
    <p:extLst>
      <p:ext uri="{BB962C8B-B14F-4D97-AF65-F5344CB8AC3E}">
        <p14:creationId xmlns:p14="http://schemas.microsoft.com/office/powerpoint/2010/main" val="226584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amburger-to-cow-algorith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8" b="6025"/>
          <a:stretch/>
        </p:blipFill>
        <p:spPr>
          <a:xfrm>
            <a:off x="152400" y="2133600"/>
            <a:ext cx="8820324" cy="211656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14400" y="5791200"/>
            <a:ext cx="762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smtClean="0"/>
              <a:t>fiehnlab.ucdavis.edu/projects/</a:t>
            </a:r>
            <a:r>
              <a:rPr lang="en-US" dirty="0"/>
              <a:t>r</a:t>
            </a:r>
            <a:r>
              <a:rPr lang="en-US" dirty="0" smtClean="0"/>
              <a:t>ice_metabolome</a:t>
            </a:r>
            <a:r>
              <a:rPr lang="en-US" dirty="0"/>
              <a:t>/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we skip text mining? </a:t>
            </a:r>
          </a:p>
        </p:txBody>
      </p:sp>
    </p:spTree>
    <p:extLst>
      <p:ext uri="{BB962C8B-B14F-4D97-AF65-F5344CB8AC3E}">
        <p14:creationId xmlns:p14="http://schemas.microsoft.com/office/powerpoint/2010/main" val="354323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143000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40169" y="1371600"/>
            <a:ext cx="5257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prstClr val="black"/>
                </a:solidFill>
              </a:rPr>
              <a:t>Provide a database of the world’s knowledge that anyone can </a:t>
            </a:r>
            <a:r>
              <a:rPr lang="en-US" sz="3200" dirty="0" smtClean="0">
                <a:solidFill>
                  <a:prstClr val="black"/>
                </a:solidFill>
              </a:rPr>
              <a:t>edit</a:t>
            </a:r>
            <a:endParaRPr lang="en-US" sz="3200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0366" y="3200400"/>
            <a:ext cx="2707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- Denny </a:t>
            </a:r>
            <a:r>
              <a:rPr lang="en-US" dirty="0" err="1" smtClean="0">
                <a:solidFill>
                  <a:prstClr val="black"/>
                </a:solidFill>
              </a:rPr>
              <a:t>Vrandečić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733800"/>
            <a:ext cx="5981700" cy="279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http://upload.wikimedia.org/wikipedia/commons/thumb/6/66/Wikidata-logo-en.svg/500px-Wikidata-logo-en.svg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r="8809"/>
          <a:stretch/>
        </p:blipFill>
        <p:spPr bwMode="auto">
          <a:xfrm>
            <a:off x="7391400" y="890633"/>
            <a:ext cx="1465810" cy="126579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5221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eft Brace 16"/>
          <p:cNvSpPr/>
          <p:nvPr/>
        </p:nvSpPr>
        <p:spPr>
          <a:xfrm rot="16200000">
            <a:off x="4305300" y="2728569"/>
            <a:ext cx="533400" cy="6658810"/>
          </a:xfrm>
          <a:prstGeom prst="leftBrace">
            <a:avLst>
              <a:gd name="adj1" fmla="val 41210"/>
              <a:gd name="adj2" fmla="val 50000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Left Brace 4"/>
          <p:cNvSpPr/>
          <p:nvPr/>
        </p:nvSpPr>
        <p:spPr>
          <a:xfrm rot="5400000">
            <a:off x="4281905" y="-1538705"/>
            <a:ext cx="533400" cy="6658810"/>
          </a:xfrm>
          <a:prstGeom prst="leftBrace">
            <a:avLst>
              <a:gd name="adj1" fmla="val 41210"/>
              <a:gd name="adj2" fmla="val 50000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understands scale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pic>
        <p:nvPicPr>
          <p:cNvPr id="24578" name="Picture 2" descr="https://upload.wikimedia.org/wikipedia/commons/thumb/c/c4/Wikimedia_Foundation_RGB_logo_with_text.svg/500px-Wikimedia_Foundation_RGB_logo_with_text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762261"/>
            <a:ext cx="1885950" cy="188595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4" descr="http://upload.wikimedia.org/wikipedia/commons/thumb/6/66/Wikidata-logo-en.svg/500px-Wikidata-logo-en.svg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r="8809"/>
          <a:stretch/>
        </p:blipFill>
        <p:spPr bwMode="auto">
          <a:xfrm>
            <a:off x="3733800" y="5334148"/>
            <a:ext cx="1676400" cy="144765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580" name="Picture 4" descr="https://upload.wikimedia.org/wikipedia/commons/thumb/b/b3/Wikipedia-logo-v2-en.svg/500px-Wikipedia-logo-v2-en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508" y="2650724"/>
            <a:ext cx="2005468" cy="230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s://upload.wikimedia.org/wikipedia/commons/thumb/7/7c/Wikibooks-logo-en.svg/500px-Wikibooks-logo-en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080" y="3040693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66" y="3133465"/>
            <a:ext cx="111048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11" descr="http://upload.wikimedia.org/wikipedia/commons/e/e0/Wikisource-newberg-d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09800"/>
            <a:ext cx="109621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9" name="Picture 13" descr="http://upload.wikimedia.org/wikipedia/commons/thumb/b/bd/Wikinews-logo-en.png/312px-Wikinews-logo-e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62200"/>
            <a:ext cx="178308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1" name="Picture 15" descr="http://upload.wikimedia.org/wikipedia/commons/thumb/1/1b/Wikiversity-logo-en.svg/267px-Wikiversity-logo-en.svg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3893507"/>
            <a:ext cx="152590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93" name="Picture 17" descr="http://upload.wikimedia.org/wikipedia/commons/thumb/4/41/Commons-logo-en.svg/182px-Commons-logo-en.svg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414" y="3810000"/>
            <a:ext cx="104448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5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understands scale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" y="1371600"/>
            <a:ext cx="8656637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2400" y="863025"/>
            <a:ext cx="5105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14 million </a:t>
            </a:r>
            <a:r>
              <a:rPr lang="en-US" sz="3200" dirty="0" err="1" smtClean="0"/>
              <a:t>Wikidata</a:t>
            </a:r>
            <a:r>
              <a:rPr lang="en-US" sz="3200" dirty="0" smtClean="0"/>
              <a:t> items…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778937" y="6197025"/>
            <a:ext cx="72907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/>
              <a:t>…13 million </a:t>
            </a:r>
            <a:r>
              <a:rPr lang="en-US" sz="3200" dirty="0" smtClean="0"/>
              <a:t>total genes </a:t>
            </a:r>
            <a:r>
              <a:rPr lang="en-US" sz="3200" dirty="0"/>
              <a:t>in </a:t>
            </a:r>
            <a:r>
              <a:rPr lang="en-US" sz="3200" dirty="0" err="1"/>
              <a:t>Entrez</a:t>
            </a:r>
            <a:r>
              <a:rPr lang="en-US" sz="3200" dirty="0"/>
              <a:t> Gene</a:t>
            </a:r>
          </a:p>
        </p:txBody>
      </p:sp>
    </p:spTree>
    <p:extLst>
      <p:ext uri="{BB962C8B-B14F-4D97-AF65-F5344CB8AC3E}">
        <p14:creationId xmlns:p14="http://schemas.microsoft.com/office/powerpoint/2010/main" val="40021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understands scale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85990"/>
            <a:ext cx="8659368" cy="468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" y="863025"/>
            <a:ext cx="61302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27 million </a:t>
            </a:r>
            <a:r>
              <a:rPr lang="en-US" sz="3200" dirty="0" err="1" smtClean="0"/>
              <a:t>Wikidata</a:t>
            </a:r>
            <a:r>
              <a:rPr lang="en-US" sz="3200" dirty="0" smtClean="0"/>
              <a:t> statements…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715364" y="6197025"/>
            <a:ext cx="5354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 smtClean="0"/>
              <a:t>…150k total GO annotations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096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for biology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838200"/>
            <a:ext cx="5042717" cy="567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35215" y="2967335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is a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090759" y="426720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/>
              <a:t>regulates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018945" y="5410200"/>
            <a:ext cx="1383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Interacts with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3061199" y="2590800"/>
            <a:ext cx="1269002" cy="1371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61199" y="4044462"/>
            <a:ext cx="1269002" cy="756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61199" y="4876800"/>
            <a:ext cx="1269002" cy="1371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62600" y="2647890"/>
            <a:ext cx="997389" cy="40011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Protein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5562600" y="3276600"/>
            <a:ext cx="1624163" cy="40011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Glycoprotein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5562600" y="4062046"/>
            <a:ext cx="1752600" cy="707886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Neural development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5562600" y="4933890"/>
            <a:ext cx="1827873" cy="40011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/>
              <a:t>VLDL receptor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5562600" y="5486400"/>
            <a:ext cx="1415410" cy="1015663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Amyloid precursor protein</a:t>
            </a:r>
            <a:endParaRPr 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228600" y="3076545"/>
            <a:ext cx="16802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Property:P31</a:t>
            </a:r>
            <a:endParaRPr lang="en-US" sz="2000" dirty="0">
              <a:solidFill>
                <a:srgbClr val="008000"/>
              </a:solidFill>
            </a:endParaRPr>
          </a:p>
        </p:txBody>
      </p:sp>
      <p:cxnSp>
        <p:nvCxnSpPr>
          <p:cNvPr id="23" name="Straight Connector 22"/>
          <p:cNvCxnSpPr>
            <a:stCxn id="7" idx="3"/>
            <a:endCxn id="17" idx="1"/>
          </p:cNvCxnSpPr>
          <p:nvPr/>
        </p:nvCxnSpPr>
        <p:spPr>
          <a:xfrm flipV="1">
            <a:off x="4330201" y="2847945"/>
            <a:ext cx="1232399" cy="4286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7" idx="3"/>
            <a:endCxn id="18" idx="1"/>
          </p:cNvCxnSpPr>
          <p:nvPr/>
        </p:nvCxnSpPr>
        <p:spPr>
          <a:xfrm>
            <a:off x="4330201" y="3276600"/>
            <a:ext cx="1232399" cy="2000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5" idx="3"/>
            <a:endCxn id="19" idx="1"/>
          </p:cNvCxnSpPr>
          <p:nvPr/>
        </p:nvCxnSpPr>
        <p:spPr>
          <a:xfrm flipV="1">
            <a:off x="4330201" y="4415989"/>
            <a:ext cx="1232399" cy="65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6" idx="3"/>
            <a:endCxn id="20" idx="1"/>
          </p:cNvCxnSpPr>
          <p:nvPr/>
        </p:nvCxnSpPr>
        <p:spPr>
          <a:xfrm flipV="1">
            <a:off x="4330201" y="5133945"/>
            <a:ext cx="1232399" cy="42865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56" name="Straight Connector 19455"/>
          <p:cNvCxnSpPr>
            <a:stCxn id="16" idx="3"/>
            <a:endCxn id="21" idx="1"/>
          </p:cNvCxnSpPr>
          <p:nvPr/>
        </p:nvCxnSpPr>
        <p:spPr>
          <a:xfrm>
            <a:off x="4330201" y="5562600"/>
            <a:ext cx="1232399" cy="4316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8600" y="4222476"/>
            <a:ext cx="1822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Property:P128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600" y="5362545"/>
            <a:ext cx="1822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Property:P129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00403" y="264789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Q8054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15068" y="327660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Q187126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772400" y="4215934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Q1345738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72400" y="4933890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Q1979313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915068" y="579417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Q423510</a:t>
            </a:r>
            <a:endParaRPr lang="en-US" sz="2000" dirty="0">
              <a:solidFill>
                <a:srgbClr val="C00000"/>
              </a:solidFill>
            </a:endParaRPr>
          </a:p>
        </p:txBody>
      </p:sp>
      <p:cxnSp>
        <p:nvCxnSpPr>
          <p:cNvPr id="19464" name="Straight Connector 19463"/>
          <p:cNvCxnSpPr>
            <a:stCxn id="17" idx="3"/>
            <a:endCxn id="40" idx="1"/>
          </p:cNvCxnSpPr>
          <p:nvPr/>
        </p:nvCxnSpPr>
        <p:spPr>
          <a:xfrm>
            <a:off x="6559989" y="2847945"/>
            <a:ext cx="164041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66" name="Straight Connector 19465"/>
          <p:cNvCxnSpPr>
            <a:stCxn id="18" idx="3"/>
            <a:endCxn id="41" idx="1"/>
          </p:cNvCxnSpPr>
          <p:nvPr/>
        </p:nvCxnSpPr>
        <p:spPr>
          <a:xfrm>
            <a:off x="7186763" y="3476655"/>
            <a:ext cx="728305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68" name="Straight Connector 19467"/>
          <p:cNvCxnSpPr>
            <a:stCxn id="20" idx="3"/>
            <a:endCxn id="43" idx="1"/>
          </p:cNvCxnSpPr>
          <p:nvPr/>
        </p:nvCxnSpPr>
        <p:spPr>
          <a:xfrm>
            <a:off x="7390473" y="5133945"/>
            <a:ext cx="381927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72" name="Straight Connector 19471"/>
          <p:cNvCxnSpPr>
            <a:stCxn id="19" idx="3"/>
            <a:endCxn id="42" idx="1"/>
          </p:cNvCxnSpPr>
          <p:nvPr/>
        </p:nvCxnSpPr>
        <p:spPr>
          <a:xfrm>
            <a:off x="7315200" y="4415989"/>
            <a:ext cx="4572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74" name="Straight Connector 19473"/>
          <p:cNvCxnSpPr>
            <a:stCxn id="21" idx="3"/>
            <a:endCxn id="44" idx="1"/>
          </p:cNvCxnSpPr>
          <p:nvPr/>
        </p:nvCxnSpPr>
        <p:spPr>
          <a:xfrm flipV="1">
            <a:off x="6978010" y="5994231"/>
            <a:ext cx="937058" cy="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76" name="Straight Connector 19475"/>
          <p:cNvCxnSpPr>
            <a:stCxn id="24" idx="3"/>
            <a:endCxn id="7" idx="1"/>
          </p:cNvCxnSpPr>
          <p:nvPr/>
        </p:nvCxnSpPr>
        <p:spPr>
          <a:xfrm>
            <a:off x="1908868" y="3276600"/>
            <a:ext cx="1152331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78" name="Straight Connector 19477"/>
          <p:cNvCxnSpPr>
            <a:stCxn id="35" idx="3"/>
            <a:endCxn id="15" idx="1"/>
          </p:cNvCxnSpPr>
          <p:nvPr/>
        </p:nvCxnSpPr>
        <p:spPr>
          <a:xfrm>
            <a:off x="2051535" y="4422531"/>
            <a:ext cx="1009664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80" name="Straight Connector 19479"/>
          <p:cNvCxnSpPr>
            <a:stCxn id="36" idx="3"/>
            <a:endCxn id="16" idx="1"/>
          </p:cNvCxnSpPr>
          <p:nvPr/>
        </p:nvCxnSpPr>
        <p:spPr>
          <a:xfrm>
            <a:off x="2051535" y="5562600"/>
            <a:ext cx="1009664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627122" y="43809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Q414043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090759" y="1295400"/>
            <a:ext cx="914033" cy="4001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Reelin</a:t>
            </a:r>
            <a:endParaRPr lang="en-US" sz="2000" dirty="0"/>
          </a:p>
        </p:txBody>
      </p:sp>
      <p:cxnSp>
        <p:nvCxnSpPr>
          <p:cNvPr id="19485" name="Straight Connector 19484"/>
          <p:cNvCxnSpPr>
            <a:stCxn id="68" idx="0"/>
            <a:endCxn id="65" idx="2"/>
          </p:cNvCxnSpPr>
          <p:nvPr/>
        </p:nvCxnSpPr>
        <p:spPr>
          <a:xfrm flipV="1">
            <a:off x="3547776" y="838200"/>
            <a:ext cx="699067" cy="45720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86" name="TextBox 19485"/>
          <p:cNvSpPr txBox="1"/>
          <p:nvPr/>
        </p:nvSpPr>
        <p:spPr>
          <a:xfrm>
            <a:off x="2590800" y="6488668"/>
            <a:ext cx="4006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www.wikidata.org/wiki/Q414043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30210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7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/>
      <p:bldP spid="35" grpId="0"/>
      <p:bldP spid="36" grpId="0"/>
      <p:bldP spid="40" grpId="0"/>
      <p:bldP spid="41" grpId="0"/>
      <p:bldP spid="42" grpId="0"/>
      <p:bldP spid="43" grpId="0"/>
      <p:bldP spid="44" grpId="0"/>
      <p:bldP spid="6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asu\AppData\Local\Temp\SNAGHTML9aba90a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608" y="1018430"/>
            <a:ext cx="5163755" cy="550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for biology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3076545"/>
            <a:ext cx="16802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Property:P31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222476"/>
            <a:ext cx="1822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Property:P128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5362545"/>
            <a:ext cx="18229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008000"/>
                </a:solidFill>
              </a:rPr>
              <a:t>Property:P129</a:t>
            </a:r>
            <a:endParaRPr lang="en-US" sz="2000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00403" y="264789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Q8054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5068" y="327660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Q187126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72400" y="4215934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Q1345738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72400" y="4933890"/>
            <a:ext cx="1382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Q1979313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15068" y="579417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</a:rPr>
              <a:t>Q423510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27122" y="43809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</a:rPr>
              <a:t>Q414043</a:t>
            </a:r>
          </a:p>
        </p:txBody>
      </p:sp>
      <p:sp>
        <p:nvSpPr>
          <p:cNvPr id="5" name="Rectangle 4"/>
          <p:cNvSpPr/>
          <p:nvPr/>
        </p:nvSpPr>
        <p:spPr>
          <a:xfrm>
            <a:off x="3841804" y="1271547"/>
            <a:ext cx="381000" cy="15240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012886" y="2462253"/>
            <a:ext cx="381000" cy="1524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30776" y="4111136"/>
            <a:ext cx="381000" cy="1524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056617" y="5047647"/>
            <a:ext cx="381000" cy="152400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265485" y="2847945"/>
            <a:ext cx="381000" cy="1524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272022" y="3576657"/>
            <a:ext cx="381000" cy="1524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272022" y="4470954"/>
            <a:ext cx="381000" cy="1524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279973" y="5410200"/>
            <a:ext cx="381000" cy="1524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279973" y="6143266"/>
            <a:ext cx="381000" cy="15240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310033" y="6550223"/>
            <a:ext cx="6567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wikidata.org/w/api.php?action=wbgetentities&amp;ids=Q414043&amp;languages=en</a:t>
            </a:r>
            <a:endParaRPr lang="en-US" sz="1400" dirty="0"/>
          </a:p>
        </p:txBody>
      </p:sp>
      <p:cxnSp>
        <p:nvCxnSpPr>
          <p:cNvPr id="26" name="Straight Connector 25"/>
          <p:cNvCxnSpPr>
            <a:stCxn id="6" idx="3"/>
            <a:endCxn id="16" idx="1"/>
          </p:cNvCxnSpPr>
          <p:nvPr/>
        </p:nvCxnSpPr>
        <p:spPr>
          <a:xfrm flipV="1">
            <a:off x="1908868" y="2538453"/>
            <a:ext cx="1104018" cy="738147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3"/>
            <a:endCxn id="17" idx="1"/>
          </p:cNvCxnSpPr>
          <p:nvPr/>
        </p:nvCxnSpPr>
        <p:spPr>
          <a:xfrm flipV="1">
            <a:off x="2051535" y="4187336"/>
            <a:ext cx="979241" cy="235195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8" idx="3"/>
            <a:endCxn id="18" idx="1"/>
          </p:cNvCxnSpPr>
          <p:nvPr/>
        </p:nvCxnSpPr>
        <p:spPr>
          <a:xfrm flipV="1">
            <a:off x="2051535" y="5123847"/>
            <a:ext cx="1005082" cy="438753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5" idx="0"/>
            <a:endCxn id="14" idx="2"/>
          </p:cNvCxnSpPr>
          <p:nvPr/>
        </p:nvCxnSpPr>
        <p:spPr>
          <a:xfrm flipV="1">
            <a:off x="4032304" y="838200"/>
            <a:ext cx="214539" cy="433347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9" idx="3"/>
            <a:endCxn id="9" idx="1"/>
          </p:cNvCxnSpPr>
          <p:nvPr/>
        </p:nvCxnSpPr>
        <p:spPr>
          <a:xfrm flipV="1">
            <a:off x="4646485" y="2847945"/>
            <a:ext cx="3553918" cy="762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20" idx="3"/>
            <a:endCxn id="10" idx="1"/>
          </p:cNvCxnSpPr>
          <p:nvPr/>
        </p:nvCxnSpPr>
        <p:spPr>
          <a:xfrm flipV="1">
            <a:off x="4653022" y="3476655"/>
            <a:ext cx="3262046" cy="17620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21" idx="3"/>
            <a:endCxn id="11" idx="1"/>
          </p:cNvCxnSpPr>
          <p:nvPr/>
        </p:nvCxnSpPr>
        <p:spPr>
          <a:xfrm flipV="1">
            <a:off x="4653022" y="4415989"/>
            <a:ext cx="3119378" cy="13116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3" idx="3"/>
            <a:endCxn id="12" idx="1"/>
          </p:cNvCxnSpPr>
          <p:nvPr/>
        </p:nvCxnSpPr>
        <p:spPr>
          <a:xfrm flipV="1">
            <a:off x="4660973" y="5133945"/>
            <a:ext cx="3111427" cy="35245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24" idx="3"/>
            <a:endCxn id="13" idx="1"/>
          </p:cNvCxnSpPr>
          <p:nvPr/>
        </p:nvCxnSpPr>
        <p:spPr>
          <a:xfrm flipV="1">
            <a:off x="4660973" y="5994231"/>
            <a:ext cx="3254095" cy="22523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1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biological data in </a:t>
            </a:r>
            <a:r>
              <a:rPr lang="en-US" dirty="0" err="1" smtClean="0"/>
              <a:t>Wikidata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16386" name="Picture 2" descr="C:\Users\asu\AppData\Local\Temp\SNAGHTML9a90c7a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6461"/>
            <a:ext cx="7051431" cy="5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9600" y="6324600"/>
            <a:ext cx="78536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www.wikidata.org/wiki/Wikidata:Molecular_Biology_task_force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6061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Loading genomic data into </a:t>
            </a:r>
            <a:r>
              <a:rPr lang="en-US" dirty="0" err="1" smtClean="0"/>
              <a:t>Wikidata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228600" y="914400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/>
              <a:t>Entrez</a:t>
            </a:r>
            <a:r>
              <a:rPr lang="en-US" sz="2000" b="1" dirty="0" smtClean="0"/>
              <a:t> Gene</a:t>
            </a:r>
            <a:endParaRPr lang="en-US" sz="2000" b="1" dirty="0"/>
          </a:p>
        </p:txBody>
      </p:sp>
      <p:sp>
        <p:nvSpPr>
          <p:cNvPr id="7" name="Can 6"/>
          <p:cNvSpPr/>
          <p:nvPr/>
        </p:nvSpPr>
        <p:spPr>
          <a:xfrm>
            <a:off x="228600" y="1906044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/>
              <a:t>Ensembl</a:t>
            </a:r>
            <a:endParaRPr lang="en-US" sz="1800" b="1" dirty="0"/>
          </a:p>
        </p:txBody>
      </p:sp>
      <p:sp>
        <p:nvSpPr>
          <p:cNvPr id="8" name="Can 7"/>
          <p:cNvSpPr/>
          <p:nvPr/>
        </p:nvSpPr>
        <p:spPr>
          <a:xfrm>
            <a:off x="228600" y="2897688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/>
              <a:t>UniProt</a:t>
            </a:r>
            <a:endParaRPr lang="en-US" sz="1800" b="1" dirty="0"/>
          </a:p>
        </p:txBody>
      </p:sp>
      <p:sp>
        <p:nvSpPr>
          <p:cNvPr id="9" name="Can 8"/>
          <p:cNvSpPr/>
          <p:nvPr/>
        </p:nvSpPr>
        <p:spPr>
          <a:xfrm>
            <a:off x="228600" y="3889332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/>
              <a:t>UCSC</a:t>
            </a:r>
            <a:endParaRPr lang="en-US" sz="1800" b="1" dirty="0"/>
          </a:p>
        </p:txBody>
      </p:sp>
      <p:sp>
        <p:nvSpPr>
          <p:cNvPr id="10" name="Can 9"/>
          <p:cNvSpPr/>
          <p:nvPr/>
        </p:nvSpPr>
        <p:spPr>
          <a:xfrm>
            <a:off x="228600" y="4880976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/>
              <a:t>PDB</a:t>
            </a:r>
            <a:endParaRPr lang="en-US" sz="1800" b="1" dirty="0"/>
          </a:p>
        </p:txBody>
      </p:sp>
      <p:sp>
        <p:nvSpPr>
          <p:cNvPr id="11" name="Can 10"/>
          <p:cNvSpPr/>
          <p:nvPr/>
        </p:nvSpPr>
        <p:spPr>
          <a:xfrm>
            <a:off x="228600" y="5872619"/>
            <a:ext cx="1219200" cy="914400"/>
          </a:xfrm>
          <a:prstGeom prst="can">
            <a:avLst/>
          </a:prstGeom>
          <a:solidFill>
            <a:srgbClr val="0066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/>
              <a:t>RefSeq</a:t>
            </a:r>
            <a:endParaRPr lang="en-US" sz="1800" b="1" dirty="0"/>
          </a:p>
        </p:txBody>
      </p:sp>
      <p:pic>
        <p:nvPicPr>
          <p:cNvPr id="36868" name="Picture 4" descr="http://upload.wikimedia.org/wikipedia/commons/thumb/5/53/Wikipedia-logo-en-big.png/392px-Wikipedia-logo-en-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2117525" cy="259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upload.wikimedia.org/wikipedia/commons/thumb/6/66/Wikidata-logo-en.svg/500px-Wikidata-logo-en.svg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r="8809"/>
          <a:stretch/>
        </p:blipFill>
        <p:spPr bwMode="auto">
          <a:xfrm>
            <a:off x="4812792" y="4170833"/>
            <a:ext cx="2121408" cy="1831937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7" name="Group 26"/>
          <p:cNvGrpSpPr/>
          <p:nvPr/>
        </p:nvGrpSpPr>
        <p:grpSpPr>
          <a:xfrm>
            <a:off x="1447800" y="1371600"/>
            <a:ext cx="2362200" cy="4958219"/>
            <a:chOff x="1447800" y="1371600"/>
            <a:chExt cx="2362200" cy="4958219"/>
          </a:xfrm>
        </p:grpSpPr>
        <p:cxnSp>
          <p:nvCxnSpPr>
            <p:cNvPr id="12" name="Curved Connector 11"/>
            <p:cNvCxnSpPr>
              <a:stCxn id="5" idx="4"/>
              <a:endCxn id="36868" idx="1"/>
            </p:cNvCxnSpPr>
            <p:nvPr/>
          </p:nvCxnSpPr>
          <p:spPr>
            <a:xfrm>
              <a:off x="1447800" y="1371600"/>
              <a:ext cx="2362200" cy="991644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urved Connector 14"/>
            <p:cNvCxnSpPr>
              <a:stCxn id="7" idx="4"/>
              <a:endCxn id="36868" idx="1"/>
            </p:cNvCxnSpPr>
            <p:nvPr/>
          </p:nvCxnSpPr>
          <p:spPr>
            <a:xfrm>
              <a:off x="1447800" y="2363244"/>
              <a:ext cx="2362200" cy="12700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urved Connector 16"/>
            <p:cNvCxnSpPr>
              <a:stCxn id="8" idx="4"/>
              <a:endCxn id="36868" idx="1"/>
            </p:cNvCxnSpPr>
            <p:nvPr/>
          </p:nvCxnSpPr>
          <p:spPr>
            <a:xfrm flipV="1">
              <a:off x="1447800" y="2363244"/>
              <a:ext cx="2362200" cy="991644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urved Connector 18"/>
            <p:cNvCxnSpPr>
              <a:stCxn id="9" idx="4"/>
              <a:endCxn id="36868" idx="1"/>
            </p:cNvCxnSpPr>
            <p:nvPr/>
          </p:nvCxnSpPr>
          <p:spPr>
            <a:xfrm flipV="1">
              <a:off x="1447800" y="2363244"/>
              <a:ext cx="2362200" cy="1983288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urved Connector 21"/>
            <p:cNvCxnSpPr>
              <a:stCxn id="10" idx="4"/>
              <a:endCxn id="36868" idx="1"/>
            </p:cNvCxnSpPr>
            <p:nvPr/>
          </p:nvCxnSpPr>
          <p:spPr>
            <a:xfrm flipV="1">
              <a:off x="1447800" y="2363244"/>
              <a:ext cx="2362200" cy="2974932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urved Connector 23"/>
            <p:cNvCxnSpPr>
              <a:stCxn id="11" idx="4"/>
              <a:endCxn id="36868" idx="1"/>
            </p:cNvCxnSpPr>
            <p:nvPr/>
          </p:nvCxnSpPr>
          <p:spPr>
            <a:xfrm flipV="1">
              <a:off x="1447800" y="2363244"/>
              <a:ext cx="2362200" cy="3966575"/>
            </a:xfrm>
            <a:prstGeom prst="curvedConnector3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"/>
          <p:cNvGrpSpPr/>
          <p:nvPr/>
        </p:nvGrpSpPr>
        <p:grpSpPr>
          <a:xfrm>
            <a:off x="1447800" y="1371600"/>
            <a:ext cx="3364992" cy="4958219"/>
            <a:chOff x="1447800" y="1371600"/>
            <a:chExt cx="3364992" cy="4958219"/>
          </a:xfrm>
        </p:grpSpPr>
        <p:cxnSp>
          <p:nvCxnSpPr>
            <p:cNvPr id="26" name="Curved Connector 25"/>
            <p:cNvCxnSpPr>
              <a:stCxn id="5" idx="4"/>
              <a:endCxn id="13" idx="1"/>
            </p:cNvCxnSpPr>
            <p:nvPr/>
          </p:nvCxnSpPr>
          <p:spPr>
            <a:xfrm>
              <a:off x="1447800" y="1371600"/>
              <a:ext cx="3364992" cy="3715202"/>
            </a:xfrm>
            <a:prstGeom prst="curvedConnector3">
              <a:avLst/>
            </a:prstGeom>
            <a:ln w="28575">
              <a:solidFill>
                <a:srgbClr val="0000FF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urved Connector 28"/>
            <p:cNvCxnSpPr>
              <a:stCxn id="7" idx="4"/>
              <a:endCxn id="13" idx="1"/>
            </p:cNvCxnSpPr>
            <p:nvPr/>
          </p:nvCxnSpPr>
          <p:spPr>
            <a:xfrm>
              <a:off x="1447800" y="2363244"/>
              <a:ext cx="3364992" cy="2723558"/>
            </a:xfrm>
            <a:prstGeom prst="curvedConnector3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urved Connector 30"/>
            <p:cNvCxnSpPr>
              <a:stCxn id="8" idx="4"/>
              <a:endCxn id="13" idx="1"/>
            </p:cNvCxnSpPr>
            <p:nvPr/>
          </p:nvCxnSpPr>
          <p:spPr>
            <a:xfrm>
              <a:off x="1447800" y="3354888"/>
              <a:ext cx="3364992" cy="1731914"/>
            </a:xfrm>
            <a:prstGeom prst="curvedConnector3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65" name="Curved Connector 36864"/>
            <p:cNvCxnSpPr>
              <a:stCxn id="9" idx="4"/>
              <a:endCxn id="13" idx="1"/>
            </p:cNvCxnSpPr>
            <p:nvPr/>
          </p:nvCxnSpPr>
          <p:spPr>
            <a:xfrm>
              <a:off x="1447800" y="4346532"/>
              <a:ext cx="3364992" cy="740270"/>
            </a:xfrm>
            <a:prstGeom prst="curvedConnector3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69" name="Curved Connector 36868"/>
            <p:cNvCxnSpPr>
              <a:stCxn id="10" idx="4"/>
              <a:endCxn id="13" idx="1"/>
            </p:cNvCxnSpPr>
            <p:nvPr/>
          </p:nvCxnSpPr>
          <p:spPr>
            <a:xfrm flipV="1">
              <a:off x="1447800" y="5086802"/>
              <a:ext cx="3364992" cy="251374"/>
            </a:xfrm>
            <a:prstGeom prst="curvedConnector3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72" name="Curved Connector 36871"/>
            <p:cNvCxnSpPr>
              <a:stCxn id="11" idx="4"/>
              <a:endCxn id="13" idx="1"/>
            </p:cNvCxnSpPr>
            <p:nvPr/>
          </p:nvCxnSpPr>
          <p:spPr>
            <a:xfrm flipV="1">
              <a:off x="1447800" y="5086802"/>
              <a:ext cx="3364992" cy="1243017"/>
            </a:xfrm>
            <a:prstGeom prst="curvedConnector3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Picture 2" descr="http://2.bp.blogspot.com/-8HhA_Isoeew/UbYip75DURI/AAAAAAAAAUI/DhHX50DGefw/s1600/GSoC+2013+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961" y="11799"/>
            <a:ext cx="2008039" cy="106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78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2.bp.blogspot.com/-8HhA_Isoeew/UbYip75DURI/AAAAAAAAAUI/DhHX50DGefw/s1600/GSoC+2013+lo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5961" y="11799"/>
            <a:ext cx="2008039" cy="1069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asu\Downloads\Wikidata gene mode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838" y="819354"/>
            <a:ext cx="6171362" cy="603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gene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pic>
        <p:nvPicPr>
          <p:cNvPr id="17412" name="Picture 4" descr="C:\Users\asu\Downloads\Wikidata gene model_huma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838" y="819355"/>
            <a:ext cx="3840511" cy="603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638800" y="6477000"/>
            <a:ext cx="2362200" cy="380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867400" y="5904636"/>
            <a:ext cx="312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Added ~1000 human genes so far….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9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simplified history of MODs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16388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laque 6"/>
          <p:cNvSpPr/>
          <p:nvPr/>
        </p:nvSpPr>
        <p:spPr>
          <a:xfrm>
            <a:off x="5725796" y="1853184"/>
            <a:ext cx="813816" cy="813816"/>
          </a:xfrm>
          <a:prstGeom prst="plaque">
            <a:avLst>
              <a:gd name="adj" fmla="val 27441"/>
            </a:avLst>
          </a:prstGeom>
          <a:solidFill>
            <a:srgbClr val="FFCC66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/>
          <p:cNvSpPr/>
          <p:nvPr/>
        </p:nvSpPr>
        <p:spPr>
          <a:xfrm>
            <a:off x="2632382" y="1853184"/>
            <a:ext cx="813816" cy="813816"/>
          </a:xfrm>
          <a:prstGeom prst="plu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gular Pentagon 8"/>
          <p:cNvSpPr/>
          <p:nvPr/>
        </p:nvSpPr>
        <p:spPr>
          <a:xfrm>
            <a:off x="3663520" y="1853184"/>
            <a:ext cx="813816" cy="813816"/>
          </a:xfrm>
          <a:prstGeom prst="pentagon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/>
          <p:cNvSpPr/>
          <p:nvPr/>
        </p:nvSpPr>
        <p:spPr>
          <a:xfrm>
            <a:off x="4694658" y="1853183"/>
            <a:ext cx="813816" cy="813816"/>
          </a:xfrm>
          <a:prstGeom prst="hexagon">
            <a:avLst/>
          </a:prstGeom>
          <a:solidFill>
            <a:srgbClr val="99FF99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rallelogram 10"/>
          <p:cNvSpPr/>
          <p:nvPr/>
        </p:nvSpPr>
        <p:spPr>
          <a:xfrm>
            <a:off x="1601244" y="1853184"/>
            <a:ext cx="813816" cy="813816"/>
          </a:xfrm>
          <a:prstGeom prst="parallelogram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apezoid 11"/>
          <p:cNvSpPr/>
          <p:nvPr/>
        </p:nvSpPr>
        <p:spPr>
          <a:xfrm>
            <a:off x="6756936" y="1853184"/>
            <a:ext cx="813816" cy="813816"/>
          </a:xfrm>
          <a:prstGeom prst="trapezoid">
            <a:avLst/>
          </a:prstGeom>
          <a:solidFill>
            <a:srgbClr val="FFFF99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10800000">
            <a:off x="1817652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rot="10800000">
            <a:off x="2848790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10800000">
            <a:off x="3879928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10800000">
            <a:off x="4911066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 rot="10800000">
            <a:off x="5942204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0800000">
            <a:off x="6973344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66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Wikidata</a:t>
            </a:r>
            <a:r>
              <a:rPr lang="en-US" dirty="0" smtClean="0"/>
              <a:t> as CMOD?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pic>
        <p:nvPicPr>
          <p:cNvPr id="5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su\Downloads\GMOD-oneco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an 16"/>
          <p:cNvSpPr/>
          <p:nvPr/>
        </p:nvSpPr>
        <p:spPr>
          <a:xfrm>
            <a:off x="1611478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n 17"/>
          <p:cNvSpPr/>
          <p:nvPr/>
        </p:nvSpPr>
        <p:spPr>
          <a:xfrm>
            <a:off x="2637499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n 18"/>
          <p:cNvSpPr/>
          <p:nvPr/>
        </p:nvSpPr>
        <p:spPr>
          <a:xfrm>
            <a:off x="3668637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n 19"/>
          <p:cNvSpPr/>
          <p:nvPr/>
        </p:nvSpPr>
        <p:spPr>
          <a:xfrm>
            <a:off x="4699775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n 20"/>
          <p:cNvSpPr/>
          <p:nvPr/>
        </p:nvSpPr>
        <p:spPr>
          <a:xfrm>
            <a:off x="5730913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n 21"/>
          <p:cNvSpPr/>
          <p:nvPr/>
        </p:nvSpPr>
        <p:spPr>
          <a:xfrm>
            <a:off x="6762053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2005594" y="3529584"/>
            <a:ext cx="5117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26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64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02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40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978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118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>
            <a:stCxn id="10" idx="2"/>
            <a:endCxn id="18" idx="1"/>
          </p:cNvCxnSpPr>
          <p:nvPr/>
        </p:nvCxnSpPr>
        <p:spPr>
          <a:xfrm>
            <a:off x="3039290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9" idx="2"/>
            <a:endCxn id="19" idx="1"/>
          </p:cNvCxnSpPr>
          <p:nvPr/>
        </p:nvCxnSpPr>
        <p:spPr>
          <a:xfrm>
            <a:off x="4070428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8" idx="2"/>
            <a:endCxn id="20" idx="1"/>
          </p:cNvCxnSpPr>
          <p:nvPr/>
        </p:nvCxnSpPr>
        <p:spPr>
          <a:xfrm>
            <a:off x="5101566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7" idx="2"/>
            <a:endCxn id="21" idx="1"/>
          </p:cNvCxnSpPr>
          <p:nvPr/>
        </p:nvCxnSpPr>
        <p:spPr>
          <a:xfrm>
            <a:off x="6132704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" idx="2"/>
            <a:endCxn id="22" idx="1"/>
          </p:cNvCxnSpPr>
          <p:nvPr/>
        </p:nvCxnSpPr>
        <p:spPr>
          <a:xfrm>
            <a:off x="7163844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29" idx="2"/>
            <a:endCxn id="6" idx="0"/>
          </p:cNvCxnSpPr>
          <p:nvPr/>
        </p:nvCxnSpPr>
        <p:spPr>
          <a:xfrm>
            <a:off x="7163844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4" idx="2"/>
            <a:endCxn id="5" idx="0"/>
          </p:cNvCxnSpPr>
          <p:nvPr/>
        </p:nvCxnSpPr>
        <p:spPr>
          <a:xfrm>
            <a:off x="2008152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5" idx="2"/>
            <a:endCxn id="10" idx="0"/>
          </p:cNvCxnSpPr>
          <p:nvPr/>
        </p:nvCxnSpPr>
        <p:spPr>
          <a:xfrm>
            <a:off x="3039290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6" idx="2"/>
            <a:endCxn id="9" idx="0"/>
          </p:cNvCxnSpPr>
          <p:nvPr/>
        </p:nvCxnSpPr>
        <p:spPr>
          <a:xfrm>
            <a:off x="4070428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7" idx="2"/>
            <a:endCxn id="8" idx="0"/>
          </p:cNvCxnSpPr>
          <p:nvPr/>
        </p:nvCxnSpPr>
        <p:spPr>
          <a:xfrm>
            <a:off x="5101566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8" idx="2"/>
            <a:endCxn id="7" idx="0"/>
          </p:cNvCxnSpPr>
          <p:nvPr/>
        </p:nvCxnSpPr>
        <p:spPr>
          <a:xfrm>
            <a:off x="6132704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28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221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14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07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700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193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9" name="Group 48"/>
          <p:cNvGrpSpPr/>
          <p:nvPr/>
        </p:nvGrpSpPr>
        <p:grpSpPr>
          <a:xfrm>
            <a:off x="1817652" y="4495800"/>
            <a:ext cx="5536692" cy="609600"/>
            <a:chOff x="1817652" y="3810000"/>
            <a:chExt cx="5536692" cy="1295400"/>
          </a:xfrm>
        </p:grpSpPr>
        <p:sp>
          <p:nvSpPr>
            <p:cNvPr id="50" name="Down Arrow 49"/>
            <p:cNvSpPr/>
            <p:nvPr/>
          </p:nvSpPr>
          <p:spPr>
            <a:xfrm rot="10800000">
              <a:off x="1817652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Down Arrow 50"/>
            <p:cNvSpPr/>
            <p:nvPr/>
          </p:nvSpPr>
          <p:spPr>
            <a:xfrm rot="10800000">
              <a:off x="2848790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wn Arrow 51"/>
            <p:cNvSpPr/>
            <p:nvPr/>
          </p:nvSpPr>
          <p:spPr>
            <a:xfrm rot="10800000">
              <a:off x="3879928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own Arrow 52"/>
            <p:cNvSpPr/>
            <p:nvPr/>
          </p:nvSpPr>
          <p:spPr>
            <a:xfrm rot="10800000">
              <a:off x="4911066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Down Arrow 53"/>
            <p:cNvSpPr/>
            <p:nvPr/>
          </p:nvSpPr>
          <p:spPr>
            <a:xfrm rot="10800000">
              <a:off x="594220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wn Arrow 54"/>
            <p:cNvSpPr/>
            <p:nvPr/>
          </p:nvSpPr>
          <p:spPr>
            <a:xfrm rot="10800000">
              <a:off x="697334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Can 55"/>
          <p:cNvSpPr/>
          <p:nvPr/>
        </p:nvSpPr>
        <p:spPr>
          <a:xfrm>
            <a:off x="1611478" y="3643884"/>
            <a:ext cx="5959274" cy="723900"/>
          </a:xfrm>
          <a:prstGeom prst="can">
            <a:avLst/>
          </a:prstGeom>
          <a:solidFill>
            <a:srgbClr val="B061FF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CMOD</a:t>
            </a:r>
            <a:endParaRPr lang="en-US" b="1" dirty="0"/>
          </a:p>
        </p:txBody>
      </p:sp>
      <p:pic>
        <p:nvPicPr>
          <p:cNvPr id="34820" name="Picture 4" descr="http://upload.wikimedia.org/wikipedia/commons/thumb/6/66/Wikidata-logo-en.svg/500px-Wikidata-logo-en.svg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r="8809"/>
          <a:stretch/>
        </p:blipFill>
        <p:spPr bwMode="auto">
          <a:xfrm>
            <a:off x="7572840" y="3429000"/>
            <a:ext cx="1465810" cy="1265797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57" name="Group 56"/>
          <p:cNvGrpSpPr/>
          <p:nvPr/>
        </p:nvGrpSpPr>
        <p:grpSpPr>
          <a:xfrm>
            <a:off x="83128" y="6443063"/>
            <a:ext cx="9016902" cy="338737"/>
            <a:chOff x="342378" y="6370250"/>
            <a:chExt cx="8757651" cy="328998"/>
          </a:xfrm>
        </p:grpSpPr>
        <p:grpSp>
          <p:nvGrpSpPr>
            <p:cNvPr id="58" name="Group 57"/>
            <p:cNvGrpSpPr/>
            <p:nvPr/>
          </p:nvGrpSpPr>
          <p:grpSpPr>
            <a:xfrm>
              <a:off x="4749954" y="6370250"/>
              <a:ext cx="4350075" cy="328998"/>
              <a:chOff x="285139" y="5050210"/>
              <a:chExt cx="7022607" cy="531122"/>
            </a:xfrm>
          </p:grpSpPr>
          <p:pic>
            <p:nvPicPr>
              <p:cNvPr id="72" name="Picture 172" descr="C:\Users\asu\Downloads\species_images\Petromyzon_marinus.pn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" name="Picture 173" descr="C:\Users\asu\Downloads\species_images\Pongo_abelii.pn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174" descr="C:\Users\asu\Downloads\species_images\Procavia_capensis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177" descr="C:\Users\asu\Downloads\species_images\Saccharomyces_cerevisiae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178" descr="C:\Users\asu\Downloads\species_images\Saimiri_boliviensis.png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179" descr="C:\Users\asu\Downloads\species_images\Sarcophilus_harrisii.pn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180" descr="C:\Users\asu\Downloads\species_images\Sorex_araneus.pn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183" descr="C:\Users\asu\Downloads\species_images\Taeniopygia_guttata.pn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185" descr="C:\Users\asu\Downloads\species_images\Tarsius_syrichta.pn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186" descr="C:\Users\asu\Downloads\species_images\Tetraodon_nigroviridis.png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" name="Picture 190" descr="C:\Users\asu\Downloads\species_images\Xenopus_tropicalis.png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3" name="Picture 191" descr="C:\Users\asu\Downloads\species_images\Xiphophorus_maculatus.png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9" name="Group 58"/>
            <p:cNvGrpSpPr/>
            <p:nvPr/>
          </p:nvGrpSpPr>
          <p:grpSpPr>
            <a:xfrm>
              <a:off x="342378" y="6370250"/>
              <a:ext cx="4350075" cy="328998"/>
              <a:chOff x="285139" y="3965224"/>
              <a:chExt cx="7022607" cy="531122"/>
            </a:xfrm>
          </p:grpSpPr>
          <p:pic>
            <p:nvPicPr>
              <p:cNvPr id="60" name="Picture 147" descr="C:\Users\asu\Downloads\species_images\Lepisosteus_oculatus.png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148" descr="C:\Users\asu\Downloads\species_images\Loxodonta_africana.png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159" descr="C:\Users\asu\Downloads\species_images\Nomascus_leucogenys.png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62" descr="C:\Users\asu\Downloads\species_images\Ornithorhynchus_anatinus.png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75" descr="C:\Users\asu\Downloads\species_images\Pteropus_vampyrus.png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76" descr="C:\Users\asu\Downloads\species_images\Rattus_norvegicus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81" descr="C:\Users\asu\Downloads\species_images\Sus_scrofa.png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82" descr="C:\Users\asu\Downloads\species_images\Sus_scrofa_map.pn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184" descr="C:\Users\asu\Downloads\species_images\Takifugu_rubripes.png"/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189" descr="C:\Users\asu\Downloads\species_images\Vicugna_pacos.png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97" descr="C:\Users\asu\Downloads\species_images\Caenorhabditis_elegans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199" descr="C:\Users\asu\Downloads\species_images\Canis_familiaris.png"/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63520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Wikidata</a:t>
            </a:r>
            <a:r>
              <a:rPr lang="en-US" dirty="0"/>
              <a:t> as CMOD?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pic>
        <p:nvPicPr>
          <p:cNvPr id="6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su\Downloads\GMOD-oneco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2746594"/>
            <a:ext cx="813816" cy="782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5434584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n 17"/>
          <p:cNvSpPr/>
          <p:nvPr/>
        </p:nvSpPr>
        <p:spPr>
          <a:xfrm>
            <a:off x="1611478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an 18"/>
          <p:cNvSpPr/>
          <p:nvPr/>
        </p:nvSpPr>
        <p:spPr>
          <a:xfrm>
            <a:off x="2637499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an 19"/>
          <p:cNvSpPr/>
          <p:nvPr/>
        </p:nvSpPr>
        <p:spPr>
          <a:xfrm>
            <a:off x="3668637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an 20"/>
          <p:cNvSpPr/>
          <p:nvPr/>
        </p:nvSpPr>
        <p:spPr>
          <a:xfrm>
            <a:off x="4699775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an 21"/>
          <p:cNvSpPr/>
          <p:nvPr/>
        </p:nvSpPr>
        <p:spPr>
          <a:xfrm>
            <a:off x="5730913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Can 22"/>
          <p:cNvSpPr/>
          <p:nvPr/>
        </p:nvSpPr>
        <p:spPr>
          <a:xfrm>
            <a:off x="6762053" y="3758184"/>
            <a:ext cx="803582" cy="457200"/>
          </a:xfrm>
          <a:prstGeom prst="can">
            <a:avLst/>
          </a:prstGeom>
          <a:solidFill>
            <a:srgbClr val="3399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2005594" y="3529584"/>
            <a:ext cx="5117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26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64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702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40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978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118" y="1700784"/>
            <a:ext cx="599452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/>
          <p:cNvCxnSpPr>
            <a:stCxn id="11" idx="2"/>
            <a:endCxn id="19" idx="1"/>
          </p:cNvCxnSpPr>
          <p:nvPr/>
        </p:nvCxnSpPr>
        <p:spPr>
          <a:xfrm>
            <a:off x="3039290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0" idx="2"/>
            <a:endCxn id="20" idx="1"/>
          </p:cNvCxnSpPr>
          <p:nvPr/>
        </p:nvCxnSpPr>
        <p:spPr>
          <a:xfrm>
            <a:off x="4070428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9" idx="2"/>
            <a:endCxn id="21" idx="1"/>
          </p:cNvCxnSpPr>
          <p:nvPr/>
        </p:nvCxnSpPr>
        <p:spPr>
          <a:xfrm>
            <a:off x="5101566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8" idx="2"/>
            <a:endCxn id="22" idx="1"/>
          </p:cNvCxnSpPr>
          <p:nvPr/>
        </p:nvCxnSpPr>
        <p:spPr>
          <a:xfrm>
            <a:off x="6132704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7" idx="2"/>
            <a:endCxn id="23" idx="1"/>
          </p:cNvCxnSpPr>
          <p:nvPr/>
        </p:nvCxnSpPr>
        <p:spPr>
          <a:xfrm>
            <a:off x="7163844" y="3529584"/>
            <a:ext cx="0" cy="22860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30" idx="2"/>
            <a:endCxn id="7" idx="0"/>
          </p:cNvCxnSpPr>
          <p:nvPr/>
        </p:nvCxnSpPr>
        <p:spPr>
          <a:xfrm>
            <a:off x="7163844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5" idx="2"/>
            <a:endCxn id="6" idx="0"/>
          </p:cNvCxnSpPr>
          <p:nvPr/>
        </p:nvCxnSpPr>
        <p:spPr>
          <a:xfrm>
            <a:off x="2008152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6" idx="2"/>
            <a:endCxn id="11" idx="0"/>
          </p:cNvCxnSpPr>
          <p:nvPr/>
        </p:nvCxnSpPr>
        <p:spPr>
          <a:xfrm>
            <a:off x="3039290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7" idx="2"/>
            <a:endCxn id="10" idx="0"/>
          </p:cNvCxnSpPr>
          <p:nvPr/>
        </p:nvCxnSpPr>
        <p:spPr>
          <a:xfrm>
            <a:off x="4070428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8" idx="2"/>
            <a:endCxn id="9" idx="0"/>
          </p:cNvCxnSpPr>
          <p:nvPr/>
        </p:nvCxnSpPr>
        <p:spPr>
          <a:xfrm>
            <a:off x="5101566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29" idx="2"/>
            <a:endCxn id="8" idx="0"/>
          </p:cNvCxnSpPr>
          <p:nvPr/>
        </p:nvCxnSpPr>
        <p:spPr>
          <a:xfrm>
            <a:off x="6132704" y="2567559"/>
            <a:ext cx="0" cy="179035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28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221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14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07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700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asu\Downloads\icon_6896\icon_6896\icon_6896_gree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193" y="5098888"/>
            <a:ext cx="431746" cy="53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 56"/>
          <p:cNvGrpSpPr/>
          <p:nvPr/>
        </p:nvGrpSpPr>
        <p:grpSpPr>
          <a:xfrm>
            <a:off x="1817652" y="4495800"/>
            <a:ext cx="5536692" cy="609600"/>
            <a:chOff x="1817652" y="3810000"/>
            <a:chExt cx="5536692" cy="1295400"/>
          </a:xfrm>
        </p:grpSpPr>
        <p:sp>
          <p:nvSpPr>
            <p:cNvPr id="51" name="Down Arrow 50"/>
            <p:cNvSpPr/>
            <p:nvPr/>
          </p:nvSpPr>
          <p:spPr>
            <a:xfrm rot="10800000">
              <a:off x="1817652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Down Arrow 51"/>
            <p:cNvSpPr/>
            <p:nvPr/>
          </p:nvSpPr>
          <p:spPr>
            <a:xfrm rot="10800000">
              <a:off x="2848790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own Arrow 52"/>
            <p:cNvSpPr/>
            <p:nvPr/>
          </p:nvSpPr>
          <p:spPr>
            <a:xfrm rot="10800000">
              <a:off x="3879928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Down Arrow 53"/>
            <p:cNvSpPr/>
            <p:nvPr/>
          </p:nvSpPr>
          <p:spPr>
            <a:xfrm rot="10800000">
              <a:off x="4911066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Down Arrow 54"/>
            <p:cNvSpPr/>
            <p:nvPr/>
          </p:nvSpPr>
          <p:spPr>
            <a:xfrm rot="10800000">
              <a:off x="594220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Down Arrow 55"/>
            <p:cNvSpPr/>
            <p:nvPr/>
          </p:nvSpPr>
          <p:spPr>
            <a:xfrm rot="10800000">
              <a:off x="6973344" y="3810000"/>
              <a:ext cx="381000" cy="1295400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Can 57"/>
          <p:cNvSpPr/>
          <p:nvPr/>
        </p:nvSpPr>
        <p:spPr>
          <a:xfrm>
            <a:off x="1611478" y="3643884"/>
            <a:ext cx="5959274" cy="723900"/>
          </a:xfrm>
          <a:prstGeom prst="can">
            <a:avLst/>
          </a:prstGeom>
          <a:solidFill>
            <a:srgbClr val="B061FF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CMOD</a:t>
            </a:r>
            <a:endParaRPr lang="en-US" b="1" dirty="0"/>
          </a:p>
        </p:txBody>
      </p:sp>
      <p:grpSp>
        <p:nvGrpSpPr>
          <p:cNvPr id="85" name="Group 84"/>
          <p:cNvGrpSpPr/>
          <p:nvPr/>
        </p:nvGrpSpPr>
        <p:grpSpPr>
          <a:xfrm>
            <a:off x="83128" y="6443063"/>
            <a:ext cx="9016902" cy="338737"/>
            <a:chOff x="342378" y="6370250"/>
            <a:chExt cx="8757651" cy="328998"/>
          </a:xfrm>
        </p:grpSpPr>
        <p:grpSp>
          <p:nvGrpSpPr>
            <p:cNvPr id="59" name="Group 58"/>
            <p:cNvGrpSpPr/>
            <p:nvPr/>
          </p:nvGrpSpPr>
          <p:grpSpPr>
            <a:xfrm>
              <a:off x="4749954" y="6370250"/>
              <a:ext cx="4350075" cy="328998"/>
              <a:chOff x="285139" y="5050210"/>
              <a:chExt cx="7022607" cy="531122"/>
            </a:xfrm>
          </p:grpSpPr>
          <p:pic>
            <p:nvPicPr>
              <p:cNvPr id="60" name="Picture 172" descr="C:\Users\asu\Downloads\species_images\Petromyzon_marinus.pn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173" descr="C:\Users\asu\Downloads\species_images\Pongo_abelii.pn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174" descr="C:\Users\asu\Downloads\species_images\Procavia_capensis.pn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77" descr="C:\Users\asu\Downloads\species_images\Saccharomyces_cerevisiae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78" descr="C:\Users\asu\Downloads\species_images\Saimiri_boliviensis.png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79" descr="C:\Users\asu\Downloads\species_images\Sarcophilus_harrisii.pn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80" descr="C:\Users\asu\Downloads\species_images\Sorex_araneus.pn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83" descr="C:\Users\asu\Downloads\species_images\Taeniopygia_guttata.pn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185" descr="C:\Users\asu\Downloads\species_images\Tarsius_syrichta.pn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9" name="Picture 186" descr="C:\Users\asu\Downloads\species_images\Tetraodon_nigroviridis.png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0" name="Picture 190" descr="C:\Users\asu\Downloads\species_images\Xenopus_tropicalis.png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" name="Picture 191" descr="C:\Users\asu\Downloads\species_images\Xiphophorus_maculatus.png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5050210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2" name="Group 71"/>
            <p:cNvGrpSpPr/>
            <p:nvPr/>
          </p:nvGrpSpPr>
          <p:grpSpPr>
            <a:xfrm>
              <a:off x="342378" y="6370250"/>
              <a:ext cx="4350075" cy="328998"/>
              <a:chOff x="285139" y="3965224"/>
              <a:chExt cx="7022607" cy="531122"/>
            </a:xfrm>
          </p:grpSpPr>
          <p:pic>
            <p:nvPicPr>
              <p:cNvPr id="73" name="Picture 147" descr="C:\Users\asu\Downloads\species_images\Lepisosteus_oculatus.png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527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4" name="Picture 148" descr="C:\Users\asu\Downloads\species_images\Loxodonta_africana.png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581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5" name="Picture 159" descr="C:\Users\asu\Downloads\species_images\Nomascus_leucogenys.png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94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6" name="Picture 162" descr="C:\Users\asu\Downloads\species_images\Ornithorhynchus_anatinus.png"/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1608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7" name="Picture 175" descr="C:\Users\asu\Downloads\species_images\Pteropus_vampyrus.png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567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8" name="Picture 176" descr="C:\Users\asu\Downloads\species_images\Rattus_norvegicus.pn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6540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9" name="Picture 181" descr="C:\Users\asu\Downloads\species_images\Sus_scrofa.png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0621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0" name="Picture 182" descr="C:\Users\asu\Downloads\species_images\Sus_scrofa_map.pn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635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" name="Picture 184" descr="C:\Users\asu\Downloads\species_images\Takifugu_rubripes.png"/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513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" name="Picture 189" descr="C:\Users\asu\Downloads\species_images\Vicugna_pacos.png"/>
              <p:cNvPicPr>
                <a:picLocks noChangeAspect="1" noChangeArrowheads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6489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3" name="Picture 197" descr="C:\Users\asu\Downloads\species_images\Caenorhabditis_elegans.png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54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4" name="Picture 199" descr="C:\Users\asu\Downloads\species_images\Canis_familiaris.png"/>
              <p:cNvPicPr>
                <a:picLocks noChangeAspect="1" noChangeArrowheads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6624" y="3965224"/>
                <a:ext cx="531122" cy="531122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86" name="Can 85"/>
          <p:cNvSpPr/>
          <p:nvPr/>
        </p:nvSpPr>
        <p:spPr>
          <a:xfrm>
            <a:off x="1611478" y="1447800"/>
            <a:ext cx="5959274" cy="2919984"/>
          </a:xfrm>
          <a:prstGeom prst="can">
            <a:avLst/>
          </a:prstGeom>
          <a:solidFill>
            <a:srgbClr val="B061FF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/>
          </a:p>
        </p:txBody>
      </p:sp>
      <p:grpSp>
        <p:nvGrpSpPr>
          <p:cNvPr id="42" name="Group 41"/>
          <p:cNvGrpSpPr/>
          <p:nvPr/>
        </p:nvGrpSpPr>
        <p:grpSpPr>
          <a:xfrm>
            <a:off x="1981200" y="2311674"/>
            <a:ext cx="5424123" cy="1879326"/>
            <a:chOff x="1981200" y="2311674"/>
            <a:chExt cx="5424123" cy="1879326"/>
          </a:xfrm>
        </p:grpSpPr>
        <p:sp>
          <p:nvSpPr>
            <p:cNvPr id="3" name="TextBox 2"/>
            <p:cNvSpPr txBox="1"/>
            <p:nvPr/>
          </p:nvSpPr>
          <p:spPr>
            <a:xfrm>
              <a:off x="1981200" y="3541039"/>
              <a:ext cx="20136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</a:rPr>
                <a:t>Powered by: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pic>
          <p:nvPicPr>
            <p:cNvPr id="88" name="Picture 4" descr="http://upload.wikimedia.org/wikipedia/commons/thumb/6/66/Wikidata-logo-en.svg/500px-Wikidata-logo-en.svg.png"/>
            <p:cNvPicPr>
              <a:picLocks noChangeAspect="1" noChangeArrowheads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04" r="8809"/>
            <a:stretch/>
          </p:blipFill>
          <p:spPr bwMode="auto">
            <a:xfrm>
              <a:off x="5939513" y="2836924"/>
              <a:ext cx="1465810" cy="1265797"/>
            </a:xfrm>
            <a:prstGeom prst="rect">
              <a:avLst/>
            </a:prstGeom>
            <a:solidFill>
              <a:srgbClr val="F8F8F8">
                <a:alpha val="25000"/>
              </a:srgbClr>
            </a:solidFill>
          </p:spPr>
        </p:pic>
        <p:sp>
          <p:nvSpPr>
            <p:cNvPr id="89" name="TextBox 88"/>
            <p:cNvSpPr txBox="1"/>
            <p:nvPr/>
          </p:nvSpPr>
          <p:spPr>
            <a:xfrm>
              <a:off x="3758852" y="2311674"/>
              <a:ext cx="15953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 smtClean="0">
                  <a:solidFill>
                    <a:schemeClr val="bg1"/>
                  </a:solidFill>
                </a:rPr>
                <a:t>CMOD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  <p:pic>
          <p:nvPicPr>
            <p:cNvPr id="90" name="Picture 2" descr="C:\Users\asu\Downloads\GMOD-three-cogs-400.png"/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8926" y="3200425"/>
              <a:ext cx="1546074" cy="9905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2510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58" grpId="0" animBg="1"/>
      <p:bldP spid="58" grpId="1" animBg="1"/>
      <p:bldP spid="8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:\Documents\presentations\graphics\long_tail_20100408.jpg"/>
          <p:cNvPicPr>
            <a:picLocks noChangeAspect="1" noChangeArrowheads="1"/>
          </p:cNvPicPr>
          <p:nvPr/>
        </p:nvPicPr>
        <p:blipFill>
          <a:blip r:embed="rId3" cstate="print"/>
          <a:srcRect b="4762"/>
          <a:stretch>
            <a:fillRect/>
          </a:stretch>
        </p:blipFill>
        <p:spPr bwMode="auto">
          <a:xfrm>
            <a:off x="0" y="0"/>
            <a:ext cx="9143844" cy="6858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1219200"/>
            <a:ext cx="3657600" cy="25908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/>
              <a:t>The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>
                <a:solidFill>
                  <a:srgbClr val="C00000"/>
                </a:solidFill>
              </a:rPr>
              <a:t>Long Tail of </a:t>
            </a:r>
            <a:r>
              <a:rPr lang="en-US" sz="2800" dirty="0" err="1" smtClean="0">
                <a:solidFill>
                  <a:srgbClr val="C00000"/>
                </a:solidFill>
              </a:rPr>
              <a:t>bioinformaticians</a:t>
            </a:r>
            <a:endParaRPr lang="en-US" sz="2800" dirty="0" smtClean="0">
              <a:solidFill>
                <a:srgbClr val="C00000"/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800" dirty="0" smtClean="0"/>
              <a:t>can collaboratively build a </a:t>
            </a:r>
            <a:r>
              <a:rPr lang="en-US" sz="2800" dirty="0" smtClean="0">
                <a:solidFill>
                  <a:schemeClr val="tx2"/>
                </a:solidFill>
              </a:rPr>
              <a:t>Centralized Model Organism Database</a:t>
            </a:r>
            <a:r>
              <a:rPr lang="en-US" sz="2800" dirty="0" smtClean="0"/>
              <a:t> (CMOD).</a:t>
            </a:r>
          </a:p>
          <a:p>
            <a:pPr algn="ctr">
              <a:spcBef>
                <a:spcPts val="0"/>
              </a:spcBef>
              <a:buNone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934200" y="4800600"/>
            <a:ext cx="1828800" cy="1828800"/>
            <a:chOff x="6934200" y="4800600"/>
            <a:chExt cx="1828800" cy="1828800"/>
          </a:xfrm>
        </p:grpSpPr>
        <p:pic>
          <p:nvPicPr>
            <p:cNvPr id="10" name="Picture 29" descr="plos_biology_thumbnail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34200" y="4800600"/>
              <a:ext cx="1828800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6934200" y="4800600"/>
              <a:ext cx="152400" cy="1600200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2" descr="\\projects\BioGPS\art_assets\logos\biogps_v2_originals\PNG_BioGPS_no_backgroun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5649574"/>
            <a:ext cx="2590800" cy="791590"/>
          </a:xfrm>
          <a:prstGeom prst="rect">
            <a:avLst/>
          </a:prstGeom>
          <a:noFill/>
        </p:spPr>
      </p:pic>
      <p:pic>
        <p:nvPicPr>
          <p:cNvPr id="14" name="Picture 2" descr="Gene Gam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914900"/>
            <a:ext cx="6858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07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505"/>
            <a:ext cx="9144000" cy="1884641"/>
          </a:xfrm>
          <a:prstGeom prst="rect">
            <a:avLst/>
          </a:prstGeom>
          <a:gradFill flip="none" rotWithShape="1">
            <a:gsLst>
              <a:gs pos="0">
                <a:srgbClr val="1A57E0"/>
              </a:gs>
              <a:gs pos="43000">
                <a:srgbClr val="1A57E0"/>
              </a:gs>
              <a:gs pos="73000">
                <a:schemeClr val="accent1">
                  <a:shade val="67500"/>
                  <a:satMod val="115000"/>
                  <a:alpha val="0"/>
                </a:schemeClr>
              </a:gs>
              <a:gs pos="100000">
                <a:schemeClr val="accent1">
                  <a:shade val="675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75490" name="Picture 2" descr="C:\Users\asu\Downloads\Campu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144000" cy="504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0" y="0"/>
            <a:ext cx="9144000" cy="4495800"/>
          </a:xfrm>
          <a:prstGeom prst="rect">
            <a:avLst/>
          </a:prstGeom>
          <a:gradFill>
            <a:gsLst>
              <a:gs pos="0">
                <a:schemeClr val="tx1">
                  <a:alpha val="48000"/>
                </a:schemeClr>
              </a:gs>
              <a:gs pos="43000">
                <a:schemeClr val="tx1">
                  <a:alpha val="48000"/>
                </a:schemeClr>
              </a:gs>
              <a:gs pos="7300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77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A32D00C-8F5B-4D0F-9827-B916BE6153DE}" type="slidenum">
              <a:rPr lang="en-US" smtClean="0">
                <a:latin typeface="Arial" pitchFamily="34" charset="0"/>
              </a:rPr>
              <a:pPr/>
              <a:t>53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381000" y="546318"/>
            <a:ext cx="3795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Doug Howe, ZFIN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John </a:t>
            </a:r>
            <a:r>
              <a:rPr lang="en-US" sz="14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Hogenesch, 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U Penn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rPr>
              <a:t>Jon 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rPr>
              <a:t>Huss, GNF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rPr>
              <a:t>Luca de 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rPr>
              <a:t>Alfaro, UCSC</a:t>
            </a:r>
            <a:endParaRPr lang="en-US" sz="1400" dirty="0" smtClean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charset="0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Angel 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Pizzaro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, U Penn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Faramarz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 </a:t>
            </a:r>
            <a:r>
              <a:rPr lang="en-US" sz="14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Valafar, 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SDSU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Pierre 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Lindenbaum</a:t>
            </a:r>
            <a:r>
              <a:rPr lang="en-US" sz="14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, </a:t>
            </a:r>
            <a:endParaRPr lang="en-US" sz="1400" dirty="0" smtClean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charset="0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tabLst>
                <a:tab pos="457200" algn="l"/>
              </a:tabLst>
              <a:defRPr/>
            </a:pPr>
            <a:r>
              <a:rPr lang="en-US" sz="14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	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Fondation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 </a:t>
            </a:r>
            <a:r>
              <a:rPr lang="en-US" sz="1400" dirty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Jean 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Dausset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Michael 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Martone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, Rush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Konrad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 Koehler, 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Karo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 Bio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Warren </a:t>
            </a:r>
            <a:r>
              <a:rPr lang="en-US" sz="1400" dirty="0" err="1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Kibbe</a:t>
            </a: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, Simon Lim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Many Wikipedia editors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  <a:tabLst>
                <a:tab pos="341313" algn="l"/>
              </a:tabLst>
              <a:defRPr/>
            </a:pPr>
            <a:r>
              <a:rPr lang="en-US" sz="1400" dirty="0" smtClean="0">
                <a:solidFill>
                  <a:srgbClr val="FFFF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charset="0"/>
              </a:rPr>
              <a:t>	WP:MCB Project</a:t>
            </a:r>
            <a:endParaRPr lang="en-US" sz="1400" dirty="0"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5165" y="76200"/>
            <a:ext cx="2862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u="sng" dirty="0" smtClean="0">
                <a:solidFill>
                  <a:srgbClr val="FFFF00"/>
                </a:solidFill>
                <a:cs typeface="Arial" pitchFamily="34" charset="0"/>
              </a:rPr>
              <a:t>Gene Wiki Collaborators</a:t>
            </a:r>
            <a:endParaRPr lang="en-US" sz="1800" b="1" u="sng" dirty="0">
              <a:solidFill>
                <a:srgbClr val="FFFF00"/>
              </a:solidFill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105400" y="76200"/>
            <a:ext cx="4114800" cy="1393448"/>
            <a:chOff x="5105400" y="76200"/>
            <a:chExt cx="4114800" cy="1393448"/>
          </a:xfrm>
        </p:grpSpPr>
        <p:grpSp>
          <p:nvGrpSpPr>
            <p:cNvPr id="6" name="Group 5"/>
            <p:cNvGrpSpPr/>
            <p:nvPr/>
          </p:nvGrpSpPr>
          <p:grpSpPr>
            <a:xfrm>
              <a:off x="5105400" y="546318"/>
              <a:ext cx="4114800" cy="923330"/>
              <a:chOff x="5105400" y="546318"/>
              <a:chExt cx="4114800" cy="923330"/>
            </a:xfrm>
          </p:grpSpPr>
          <p:sp>
            <p:nvSpPr>
              <p:cNvPr id="31" name="Text Box 11"/>
              <p:cNvSpPr txBox="1">
                <a:spLocks noChangeArrowheads="1"/>
              </p:cNvSpPr>
              <p:nvPr/>
            </p:nvSpPr>
            <p:spPr bwMode="auto">
              <a:xfrm>
                <a:off x="5105400" y="546318"/>
                <a:ext cx="2236510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Katie Fisch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b="1" dirty="0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Ben Good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Salvatore </a:t>
                </a:r>
                <a:r>
                  <a:rPr lang="en-US" sz="1800" dirty="0" err="1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Loguercio</a:t>
                </a:r>
                <a:endParaRPr lang="en-US" sz="18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2" name="Text Box 11"/>
              <p:cNvSpPr txBox="1">
                <a:spLocks noChangeArrowheads="1"/>
              </p:cNvSpPr>
              <p:nvPr/>
            </p:nvSpPr>
            <p:spPr bwMode="auto">
              <a:xfrm>
                <a:off x="7368346" y="546318"/>
                <a:ext cx="1851854" cy="923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Tobias Meissner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Max Nanis</a:t>
                </a:r>
              </a:p>
              <a:p>
                <a:pPr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800" dirty="0" smtClean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Chunlei </a:t>
                </a:r>
                <a:r>
                  <a:rPr lang="en-US" sz="1800" dirty="0">
                    <a:solidFill>
                      <a:srgbClr val="FFFF00"/>
                    </a:solidFill>
                    <a:effectLst>
                      <a:outerShdw blurRad="38100" dist="38100" dir="2700000" sx="1000" sy="1000" algn="tl">
                        <a:srgbClr val="C0C0C0"/>
                      </a:outerShdw>
                    </a:effectLst>
                    <a:latin typeface="Arial" charset="0"/>
                  </a:rPr>
                  <a:t>Wu</a:t>
                </a: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5988698" y="76200"/>
              <a:ext cx="19672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u="sng" dirty="0" smtClean="0">
                  <a:solidFill>
                    <a:srgbClr val="FFFF00"/>
                  </a:solidFill>
                  <a:cs typeface="Arial" pitchFamily="34" charset="0"/>
                </a:rPr>
                <a:t>Group members</a:t>
              </a:r>
              <a:endParaRPr lang="en-US" sz="1800" b="1" u="sng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95600" y="5780782"/>
            <a:ext cx="3240662" cy="1061829"/>
            <a:chOff x="3160138" y="5780782"/>
            <a:chExt cx="3240662" cy="1061829"/>
          </a:xfrm>
        </p:grpSpPr>
        <p:sp>
          <p:nvSpPr>
            <p:cNvPr id="32775" name="Text Box 25"/>
            <p:cNvSpPr txBox="1">
              <a:spLocks noChangeArrowheads="1"/>
            </p:cNvSpPr>
            <p:nvPr/>
          </p:nvSpPr>
          <p:spPr bwMode="auto">
            <a:xfrm>
              <a:off x="3160138" y="5780782"/>
              <a:ext cx="3240662" cy="106182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66FF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u="sng" dirty="0">
                  <a:solidFill>
                    <a:srgbClr val="0000FF"/>
                  </a:solidFill>
                </a:rPr>
                <a:t>Funding and Support</a:t>
              </a:r>
            </a:p>
            <a:p>
              <a:pPr algn="ctr"/>
              <a:endParaRPr lang="en-US" sz="600" b="1" u="sng" dirty="0">
                <a:solidFill>
                  <a:srgbClr val="0000FF"/>
                </a:solidFill>
              </a:endParaRPr>
            </a:p>
            <a:p>
              <a:pPr algn="ctr"/>
              <a:endParaRPr lang="en-US" sz="1100" dirty="0" smtClean="0">
                <a:solidFill>
                  <a:srgbClr val="0000FF"/>
                </a:solidFill>
              </a:endParaRPr>
            </a:p>
            <a:p>
              <a:pPr algn="ctr"/>
              <a:endParaRPr lang="en-US" sz="1100" dirty="0" smtClean="0">
                <a:solidFill>
                  <a:srgbClr val="0000FF"/>
                </a:solidFill>
              </a:endParaRPr>
            </a:p>
            <a:p>
              <a:pPr algn="ctr"/>
              <a:endParaRPr lang="en-US" sz="1100" dirty="0" smtClean="0">
                <a:solidFill>
                  <a:srgbClr val="0000FF"/>
                </a:solidFill>
              </a:endParaRPr>
            </a:p>
            <a:p>
              <a:pPr algn="ctr"/>
              <a:r>
                <a:rPr lang="en-US" sz="1000" dirty="0" smtClean="0">
                  <a:solidFill>
                    <a:srgbClr val="0000FF"/>
                  </a:solidFill>
                </a:rPr>
                <a:t>(</a:t>
              </a:r>
              <a:r>
                <a:rPr lang="en-US" sz="1000" dirty="0" err="1" smtClean="0">
                  <a:solidFill>
                    <a:srgbClr val="0000FF"/>
                  </a:solidFill>
                </a:rPr>
                <a:t>BioGPS</a:t>
              </a:r>
              <a:r>
                <a:rPr lang="en-US" sz="1000" dirty="0" smtClean="0">
                  <a:solidFill>
                    <a:srgbClr val="0000FF"/>
                  </a:solidFill>
                </a:rPr>
                <a:t>: GM83924, Gene Wiki: GM089820)</a:t>
              </a:r>
              <a:endParaRPr lang="en-US" sz="1000" dirty="0">
                <a:solidFill>
                  <a:srgbClr val="0000FF"/>
                </a:solidFill>
              </a:endParaRPr>
            </a:p>
          </p:txBody>
        </p:sp>
        <p:pic>
          <p:nvPicPr>
            <p:cNvPr id="472065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 l="13077" t="32769" r="13077" b="32769"/>
            <a:stretch>
              <a:fillRect/>
            </a:stretch>
          </p:blipFill>
          <p:spPr bwMode="auto">
            <a:xfrm>
              <a:off x="4279450" y="6085582"/>
              <a:ext cx="1002038" cy="4676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/>
          <p:nvPr/>
        </p:nvSpPr>
        <p:spPr>
          <a:xfrm>
            <a:off x="3418589" y="4191000"/>
            <a:ext cx="2194684" cy="132343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rgbClr val="0000FF"/>
                </a:solidFill>
              </a:defRPr>
            </a:lvl1pPr>
          </a:lstStyle>
          <a:p>
            <a:r>
              <a:rPr lang="en-US" u="sng" dirty="0" smtClean="0"/>
              <a:t>Contact</a:t>
            </a:r>
            <a:endParaRPr lang="en-US" u="sng" dirty="0" smtClean="0">
              <a:hlinkClick r:id="rId5"/>
            </a:endParaRPr>
          </a:p>
          <a:p>
            <a:r>
              <a:rPr lang="en-US" b="0" dirty="0" smtClean="0"/>
              <a:t>http</a:t>
            </a:r>
            <a:r>
              <a:rPr lang="en-US" b="0" dirty="0"/>
              <a:t>://</a:t>
            </a:r>
            <a:r>
              <a:rPr lang="en-US" b="0" dirty="0" smtClean="0"/>
              <a:t>sulab.org</a:t>
            </a:r>
          </a:p>
          <a:p>
            <a:r>
              <a:rPr lang="en-US" b="0" dirty="0" smtClean="0"/>
              <a:t>asu@scripps.edu</a:t>
            </a:r>
            <a:endParaRPr lang="en-US" b="0" dirty="0"/>
          </a:p>
          <a:p>
            <a:r>
              <a:rPr lang="en-US" b="0" dirty="0"/>
              <a:t>@</a:t>
            </a:r>
            <a:r>
              <a:rPr lang="en-US" b="0" dirty="0" err="1"/>
              <a:t>andrewsu</a:t>
            </a:r>
            <a:endParaRPr lang="en-US" b="0" dirty="0"/>
          </a:p>
          <a:p>
            <a:r>
              <a:rPr lang="en-US" b="0" dirty="0"/>
              <a:t>+Andrew Su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6920445" y="1838979"/>
            <a:ext cx="2031082" cy="1943220"/>
            <a:chOff x="6072296" y="86379"/>
            <a:chExt cx="2031082" cy="1943220"/>
          </a:xfrm>
        </p:grpSpPr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6116937" y="429161"/>
              <a:ext cx="1986441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Adriel Carolino</a:t>
              </a: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Erik Clarke</a:t>
              </a: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Jon Huss</a:t>
              </a: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Marc </a:t>
              </a:r>
              <a:r>
                <a:rPr lang="en-US" sz="1400" dirty="0" err="1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Leglise</a:t>
              </a:r>
              <a:endParaRPr lang="en-US" sz="1400" dirty="0" smtClean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endParaRP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Maximilian </a:t>
              </a:r>
              <a:r>
                <a:rPr lang="en-US" sz="1400" dirty="0" err="1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Ludvigsson</a:t>
              </a:r>
              <a:endParaRPr lang="en-US" sz="1400" dirty="0">
                <a:solidFill>
                  <a:srgbClr val="FFFF00"/>
                </a:solidFill>
                <a:effectLst>
                  <a:outerShdw blurRad="38100" dist="38100" dir="2700000" sx="1000" sy="1000" algn="tl">
                    <a:srgbClr val="C0C0C0"/>
                  </a:outerShdw>
                </a:effectLst>
                <a:latin typeface="Arial" charset="0"/>
              </a:endParaRP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Ian MacLeod</a:t>
              </a:r>
            </a:p>
            <a:p>
              <a:pPr defTabSz="4572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 err="1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Camilo</a:t>
              </a:r>
              <a:r>
                <a:rPr lang="en-US" sz="1400" dirty="0" smtClean="0">
                  <a:solidFill>
                    <a:srgbClr val="FFFF00"/>
                  </a:solidFill>
                  <a:effectLst>
                    <a:outerShdw blurRad="38100" dist="38100" dir="2700000" sx="1000" sy="1000" algn="tl">
                      <a:srgbClr val="C0C0C0"/>
                    </a:outerShdw>
                  </a:effectLst>
                  <a:latin typeface="Arial" charset="0"/>
                </a:rPr>
                <a:t> Orozco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72296" y="86379"/>
              <a:ext cx="1696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b="1" u="sng" dirty="0" smtClean="0">
                  <a:solidFill>
                    <a:srgbClr val="FFFF00"/>
                  </a:solidFill>
                  <a:cs typeface="Arial" pitchFamily="34" charset="0"/>
                </a:rPr>
                <a:t>Key group alumni</a:t>
              </a:r>
              <a:endParaRPr lang="en-US" sz="1400" b="1" u="sng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 rot="986204">
            <a:off x="5398694" y="3556302"/>
            <a:ext cx="4455595" cy="2742979"/>
            <a:chOff x="3660378" y="2233453"/>
            <a:chExt cx="4842993" cy="3180877"/>
          </a:xfrm>
        </p:grpSpPr>
        <p:sp>
          <p:nvSpPr>
            <p:cNvPr id="25" name="Explosion 1 24"/>
            <p:cNvSpPr/>
            <p:nvPr/>
          </p:nvSpPr>
          <p:spPr>
            <a:xfrm>
              <a:off x="3660378" y="2233453"/>
              <a:ext cx="4842993" cy="3180877"/>
            </a:xfrm>
            <a:prstGeom prst="irregularSeal1">
              <a:avLst/>
            </a:prstGeom>
            <a:solidFill>
              <a:srgbClr val="FFFF99">
                <a:alpha val="89000"/>
              </a:srgbClr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458353" y="3075545"/>
              <a:ext cx="3307338" cy="15644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US" sz="1800" b="1" dirty="0" smtClean="0">
                  <a:solidFill>
                    <a:srgbClr val="0000FF"/>
                  </a:solidFill>
                </a:rPr>
                <a:t>Recruiting for student, postdoc, outreach, and/or staff positions!</a:t>
              </a:r>
              <a:endParaRPr lang="en-US" sz="1800" b="1" dirty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62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15"/>
    </mc:Choice>
    <mc:Fallback xmlns="">
      <p:transition spd="slow" advTm="20015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601244" y="1884010"/>
            <a:ext cx="5969508" cy="782990"/>
            <a:chOff x="1601244" y="1234612"/>
            <a:chExt cx="5969508" cy="782990"/>
          </a:xfrm>
        </p:grpSpPr>
        <p:pic>
          <p:nvPicPr>
            <p:cNvPr id="25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1244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6936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5796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4658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3520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asu\Downloads\GMOD-onecog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382" y="1234612"/>
              <a:ext cx="813816" cy="782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simplified history of MODs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16388" name="Picture 4" descr="http://static.ensembl.org/i/species/64/Mus_musculu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44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://uswest.ensembl.org/i/species/64/Rattus_norvegicu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382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uswest.ensembl.org/i/species/64/Caenorhabditis_elegan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20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uswest.ensembl.org/i/species/64/Drosophila_melanogaste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58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://uswest.ensembl.org/i/species/64/Saccharomyces_cerevisiae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6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://uswest.ensembl.org/i/species/64/Danio_reri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936" y="4572000"/>
            <a:ext cx="813816" cy="813816"/>
          </a:xfrm>
          <a:prstGeom prst="roundRect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own Arrow 12"/>
          <p:cNvSpPr/>
          <p:nvPr/>
        </p:nvSpPr>
        <p:spPr>
          <a:xfrm rot="10800000">
            <a:off x="1817652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rot="10800000">
            <a:off x="2848790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10800000">
            <a:off x="3879928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10800000">
            <a:off x="4911066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 rot="10800000">
            <a:off x="5942204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0800000">
            <a:off x="6973344" y="2971800"/>
            <a:ext cx="381000" cy="12954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2" descr="C:\Users\asu\Downloads\GMOD-three-cogs-40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429000"/>
            <a:ext cx="1546074" cy="990575"/>
          </a:xfrm>
          <a:prstGeom prst="rect">
            <a:avLst/>
          </a:prstGeom>
          <a:solidFill>
            <a:schemeClr val="bg1">
              <a:alpha val="7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76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GMOD is widely used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pic>
        <p:nvPicPr>
          <p:cNvPr id="17410" name="Picture 2" descr="C:\Users\asu\AppData\Local\Temp\SNAGHTML2a64c2c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6964194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640080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199 (!) organizations listed as GMOD users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064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the current model scale?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01561" y="1631655"/>
            <a:ext cx="8632040" cy="652844"/>
            <a:chOff x="285139" y="2151786"/>
            <a:chExt cx="7022607" cy="531122"/>
          </a:xfrm>
        </p:grpSpPr>
        <p:pic>
          <p:nvPicPr>
            <p:cNvPr id="19608" name="Picture 152" descr="C:\Users\asu\Downloads\species_images\Melopsittacus_undulatus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3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09" name="Picture 153" descr="C:\Users\asu\Downloads\species_images\Microcebus_murinus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27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1" name="Picture 155" descr="C:\Users\asu\Downloads\species_images\Monodelphis_domestica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540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2" name="Picture 156" descr="C:\Users\asu\Downloads\species_images\Mus_musculus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554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3" name="Picture 157" descr="C:\Users\asu\Downloads\species_images\Mustela_putorius_furo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567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4" name="Picture 158" descr="C:\Users\asu\Downloads\species_images\Myotis_lucifugus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81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6" name="Picture 160" descr="C:\Users\asu\Downloads\species_images\Ochotona_princeps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94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9" name="Picture 163" descr="C:\Users\asu\Downloads\species_images\Orycteropus_afer_afer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08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1" name="Picture 165" descr="C:\Users\asu\Downloads\species_images\Oryzias_latipes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21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2" name="Picture 166" descr="C:\Users\asu\Downloads\species_images\Otolemur_garnettii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635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3" name="Picture 167" descr="C:\Users\asu\Downloads\species_images\Ovis_aries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489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4" name="Picture 168" descr="C:\Users\asu\Downloads\species_images\Pan_troglodytes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6624" y="2151786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oup 2"/>
          <p:cNvGrpSpPr/>
          <p:nvPr/>
        </p:nvGrpSpPr>
        <p:grpSpPr>
          <a:xfrm>
            <a:off x="201561" y="3143409"/>
            <a:ext cx="8632040" cy="652844"/>
            <a:chOff x="201561" y="3333750"/>
            <a:chExt cx="8632040" cy="652844"/>
          </a:xfrm>
        </p:grpSpPr>
        <p:pic>
          <p:nvPicPr>
            <p:cNvPr id="19628" name="Picture 172" descr="C:\Users\asu\Downloads\species_images\Petromyzon_marinus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61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9" name="Picture 173" descr="C:\Users\asu\Downloads\species_images\Pongo_abelii.pn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942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0" name="Picture 174" descr="C:\Users\asu\Downloads\species_images\Procavia_capensis.pn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324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3" name="Picture 177" descr="C:\Users\asu\Downloads\species_images\Saccharomyces_cerevisiae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7705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4" name="Picture 178" descr="C:\Users\asu\Downloads\species_images\Saimiri_boliviensis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3087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5" name="Picture 179" descr="C:\Users\asu\Downloads\species_images\Sarcophilus_harrisii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468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6" name="Picture 180" descr="C:\Users\asu\Downloads\species_images\Sorex_araneus.pn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3850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9" name="Picture 183" descr="C:\Users\asu\Downloads\species_images\Taeniopygia_guttata.pn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231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1" name="Picture 185" descr="C:\Users\asu\Downloads\species_images\Tarsius_syrichta.pn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613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2" name="Picture 186" descr="C:\Users\asu\Downloads\species_images\Tetraodon_nigroviridis.pn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994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6" name="Picture 190" descr="C:\Users\asu\Downloads\species_images\Xenopus_tropicalis.pn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5376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7" name="Picture 191" descr="C:\Users\asu\Downloads\species_images\Xiphophorus_maculatus.png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0757" y="333375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oup 6"/>
          <p:cNvGrpSpPr/>
          <p:nvPr/>
        </p:nvGrpSpPr>
        <p:grpSpPr>
          <a:xfrm>
            <a:off x="201561" y="2387532"/>
            <a:ext cx="8632040" cy="652844"/>
            <a:chOff x="285139" y="3965224"/>
            <a:chExt cx="7022607" cy="531122"/>
          </a:xfrm>
        </p:grpSpPr>
        <p:pic>
          <p:nvPicPr>
            <p:cNvPr id="19603" name="Picture 147" descr="C:\Users\asu\Downloads\species_images\Lepisosteus_oculatus.pn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27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04" name="Picture 148" descr="C:\Users\asu\Downloads\species_images\Loxodonta_africana.pn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81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5" name="Picture 159" descr="C:\Users\asu\Downloads\species_images\Nomascus_leucogenys.pn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94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8" name="Picture 162" descr="C:\Users\asu\Downloads\species_images\Ornithorhynchus_anatinus.png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08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1" name="Picture 175" descr="C:\Users\asu\Downloads\species_images\Pteropus_vampyrus.png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567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2" name="Picture 176" descr="C:\Users\asu\Downloads\species_images\Rattus_norvegicus.png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540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7" name="Picture 181" descr="C:\Users\asu\Downloads\species_images\Sus_scrofa.png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21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38" name="Picture 182" descr="C:\Users\asu\Downloads\species_images\Sus_scrofa_map.png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635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0" name="Picture 184" descr="C:\Users\asu\Downloads\species_images\Takifugu_rubripes.png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3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5" name="Picture 189" descr="C:\Users\asu\Downloads\species_images\Vicugna_pacos.png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489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3" name="Picture 197" descr="C:\Users\asu\Downloads\species_images\Caenorhabditis_elegans.png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554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5" name="Picture 199" descr="C:\Users\asu\Downloads\species_images\Canis_familiaris.png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6624" y="3965224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/>
          <p:nvPr/>
        </p:nvGrpSpPr>
        <p:grpSpPr>
          <a:xfrm>
            <a:off x="201561" y="3899286"/>
            <a:ext cx="8632040" cy="652844"/>
            <a:chOff x="201561" y="4114800"/>
            <a:chExt cx="8632040" cy="652844"/>
          </a:xfrm>
        </p:grpSpPr>
        <p:pic>
          <p:nvPicPr>
            <p:cNvPr id="19606" name="Picture 150" descr="C:\Users\asu\Downloads\species_images\Macropus_eugenii.png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9231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0" name="Picture 164" descr="C:\Users\asu\Downloads\species_images\Oryctolagus_cuniculus.png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61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5" name="Picture 169" descr="C:\Users\asu\Downloads\species_images\Papio_anubis.png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7705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6" name="Picture 170" descr="C:\Users\asu\Downloads\species_images\Papio_hamadryas.png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3087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27" name="Picture 171" descr="C:\Users\asu\Downloads\species_images\Pelodiscus_sinensis.png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468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3" name="Picture 187" descr="C:\Users\asu\Downloads\species_images\Tupaia_belangeri.png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4613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4" name="Picture 188" descr="C:\Users\asu\Downloads\species_images\Tursiops_truncatus.png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324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8" name="Picture 192" descr="C:\Users\asu\Downloads\species_images\Ailuropoda_melanoleuca.png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9994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49" name="Picture 193" descr="C:\Users\asu\Downloads\species_images\Anas_platyrhynchos.png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5376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0" name="Picture 194" descr="C:\Users\asu\Downloads\species_images\Anolis_carolinensis.png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0757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7" name="Picture 201" descr="C:\Users\asu\Downloads\species_images\Ceratotherium_simum_simum.png"/>
            <p:cNvPicPr>
              <a:picLocks noChangeAspect="1" noChangeArrowheads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942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62" name="Picture 206" descr="C:\Users\asu\Downloads\species_images\Ciona_savignyi.png"/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3850" y="4114800"/>
              <a:ext cx="652844" cy="65284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201561" y="875778"/>
            <a:ext cx="8632040" cy="652844"/>
            <a:chOff x="285139" y="1066799"/>
            <a:chExt cx="7022607" cy="531122"/>
          </a:xfrm>
        </p:grpSpPr>
        <p:pic>
          <p:nvPicPr>
            <p:cNvPr id="19605" name="Picture 149" descr="C:\Users\asu\Downloads\species_images\Macaca_mulatta.png"/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27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07" name="Picture 151" descr="C:\Users\asu\Downloads\species_images\Meleagris_gallopavo.png"/>
            <p:cNvPicPr>
              <a:picLocks noChangeAspect="1" noChangeArrowheads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540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0" name="Picture 154" descr="C:\Users\asu\Downloads\species_images\Microtus_ochrogaster.png"/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48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17" name="Picture 161" descr="C:\Users\asu\Downloads\species_images\Oreochromis_niloticus.png"/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662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2" name="Picture 196" descr="C:\Users\asu\Downloads\species_images\Bos_taurus.png"/>
            <p:cNvPicPr>
              <a:picLocks noChangeAspect="1" noChangeArrowheads="1"/>
            </p:cNvPicPr>
            <p:nvPr/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554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4" name="Picture 198" descr="C:\Users\asu\Downloads\species_images\Callithrix_jacchus.png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567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6" name="Picture 200" descr="C:\Users\asu\Downloads\species_images\Cavia_porcellus.png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81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8" name="Picture 202" descr="C:\Users\asu\Downloads\species_images\Chlorocebus_sabaeus.png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594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59" name="Picture 203" descr="C:\Users\asu\Downloads\species_images\Choloepus_hoffmanni.png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08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60" name="Picture 204" descr="C:\Users\asu\Downloads\species_images\Chrysemys_picta_bellii.png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621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61" name="Picture 205" descr="C:\Users\asu\Downloads\species_images\Ciona_intestinalis.png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96354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663" name="Picture 207" descr="C:\Users\asu\Downloads\species_images\Cricetulus_griseus.png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39" y="1066799"/>
              <a:ext cx="531122" cy="531122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201561" y="4655163"/>
            <a:ext cx="8632040" cy="649224"/>
            <a:chOff x="201561" y="4927541"/>
            <a:chExt cx="8632040" cy="649224"/>
          </a:xfrm>
        </p:grpSpPr>
        <p:pic>
          <p:nvPicPr>
            <p:cNvPr id="18480" name="Picture 48" descr="C:\Users\asu\Downloads\species_images\fungi\Gibberella_zeae.png"/>
            <p:cNvPicPr>
              <a:picLocks noChangeAspect="1" noChangeArrowheads="1"/>
            </p:cNvPicPr>
            <p:nvPr/>
          </p:nvPicPr>
          <p:blipFill>
            <a:blip r:embed="rId6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671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1" name="Picture 49" descr="C:\Users\asu\Downloads\species_images\fungi\Komagataella_pastoris.png"/>
            <p:cNvPicPr>
              <a:picLocks noChangeAspect="1" noChangeArrowheads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83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2" name="Picture 50" descr="C:\Users\asu\Downloads\species_images\fungi\Leptosphaeria_maculans.png"/>
            <p:cNvPicPr>
              <a:picLocks noChangeAspect="1" noChangeArrowheads="1"/>
            </p:cNvPicPr>
            <p:nvPr/>
          </p:nvPicPr>
          <p:blipFill>
            <a:blip r:embed="rId6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405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3" name="Picture 51" descr="C:\Users\asu\Downloads\species_images\fungi\Magnaporthe_oryzae.png"/>
            <p:cNvPicPr>
              <a:picLocks noChangeAspect="1" noChangeArrowheads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538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5" name="Picture 63" descr="C:\Users\asu\Downloads\species_images\fungi\Trichoderma_reesei.png"/>
            <p:cNvPicPr>
              <a:picLocks noChangeAspect="1" noChangeArrowheads="1"/>
            </p:cNvPicPr>
            <p:nvPr/>
          </p:nvPicPr>
          <p:blipFill>
            <a:blip r:embed="rId6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377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9" name="Picture 67" descr="C:\Users\asu\Downloads\species_images\fungi\Yarrowia_lipolytica.png"/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249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0" name="Picture 68" descr="C:\Users\asu\Downloads\species_images\fungi\Zymoseptoria_tritici.png"/>
            <p:cNvPicPr>
              <a:picLocks noChangeAspect="1" noChangeArrowheads="1"/>
            </p:cNvPicPr>
            <p:nvPr/>
          </p:nvPicPr>
          <p:blipFill>
            <a:blip r:embed="rId6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5827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1" name="Picture 69" descr="C:\Users\asu\Downloads\species_images\fungi\Botryotinia_fuckeliana.png"/>
            <p:cNvPicPr>
              <a:picLocks noChangeAspect="1" noChangeArrowheads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960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6" name="Picture 74" descr="C:\Users\asu\Downloads\species_images\metazoa\Amphimedon_queenslandica.png"/>
            <p:cNvPicPr>
              <a:picLocks noChangeAspect="1" noChangeArrowheads="1"/>
            </p:cNvPicPr>
            <p:nvPr/>
          </p:nvPicPr>
          <p:blipFill>
            <a:blip r:embed="rId7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61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7" name="Picture 75" descr="C:\Users\asu\Downloads\species_images\metazoa\Anopheles_gambiae.png"/>
            <p:cNvPicPr>
              <a:picLocks noChangeAspect="1" noChangeArrowheads="1"/>
            </p:cNvPicPr>
            <p:nvPr/>
          </p:nvPicPr>
          <p:blipFill>
            <a:blip r:embed="rId7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116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8" name="Picture 76" descr="C:\Users\asu\Downloads\species_images\metazoa\Apis_mellifera.png"/>
            <p:cNvPicPr>
              <a:picLocks noChangeAspect="1" noChangeArrowheads="1"/>
            </p:cNvPicPr>
            <p:nvPr/>
          </p:nvPicPr>
          <p:blipFill>
            <a:blip r:embed="rId7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272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9" name="Picture 77" descr="C:\Users\asu\Downloads\species_images\metazoa\Atta_cephalotes.png"/>
            <p:cNvPicPr>
              <a:picLocks noChangeAspect="1" noChangeArrowheads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694" y="4927541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201561" y="6159674"/>
            <a:ext cx="8632040" cy="659368"/>
            <a:chOff x="201561" y="5638800"/>
            <a:chExt cx="8632040" cy="659368"/>
          </a:xfrm>
        </p:grpSpPr>
        <p:pic>
          <p:nvPicPr>
            <p:cNvPr id="18479" name="Picture 47" descr="C:\Users\asu\Downloads\species_images\fungi\Gaeumannomyces_graminis.png"/>
            <p:cNvPicPr>
              <a:picLocks noChangeAspect="1" noChangeArrowheads="1"/>
            </p:cNvPicPr>
            <p:nvPr/>
          </p:nvPicPr>
          <p:blipFill>
            <a:blip r:embed="rId7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377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4" name="Picture 52" descr="C:\Users\asu\Downloads\species_images\fungi\Magnaporthe_poae.png"/>
            <p:cNvPicPr>
              <a:picLocks noChangeAspect="1" noChangeArrowheads="1"/>
            </p:cNvPicPr>
            <p:nvPr/>
          </p:nvPicPr>
          <p:blipFill>
            <a:blip r:embed="rId7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960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6" name="Picture 54" descr="C:\Users\asu\Downloads\species_images\fungi\Microbotryum_violaceum.png"/>
            <p:cNvPicPr>
              <a:picLocks noChangeAspect="1" noChangeArrowheads="1"/>
            </p:cNvPicPr>
            <p:nvPr/>
          </p:nvPicPr>
          <p:blipFill>
            <a:blip r:embed="rId7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538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7" name="Picture 55" descr="C:\Users\asu\Downloads\species_images\fungi\Neosartorya_fischeri.png"/>
            <p:cNvPicPr>
              <a:picLocks noChangeAspect="1" noChangeArrowheads="1"/>
            </p:cNvPicPr>
            <p:nvPr/>
          </p:nvPicPr>
          <p:blipFill>
            <a:blip r:embed="rId7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405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9" name="Picture 57" descr="C:\Users\asu\Downloads\species_images\fungi\Phaeosphaeria_nodorum.png"/>
            <p:cNvPicPr>
              <a:picLocks noChangeAspect="1" noChangeArrowheads="1"/>
            </p:cNvPicPr>
            <p:nvPr/>
          </p:nvPicPr>
          <p:blipFill>
            <a:blip r:embed="rId7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272" y="5638800"/>
              <a:ext cx="649224" cy="659368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0" name="Picture 58" descr="C:\Users\asu\Downloads\species_images\fungi\Puccinia_triticina.png"/>
            <p:cNvPicPr>
              <a:picLocks noChangeAspect="1" noChangeArrowheads="1"/>
            </p:cNvPicPr>
            <p:nvPr/>
          </p:nvPicPr>
          <p:blipFill>
            <a:blip r:embed="rId8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83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3" name="Picture 61" descr="C:\Users\asu\Downloads\species_images\fungi\Sclerotinia_sclerotiorum.png"/>
            <p:cNvPicPr>
              <a:picLocks noChangeAspect="1" noChangeArrowheads="1"/>
            </p:cNvPicPr>
            <p:nvPr/>
          </p:nvPicPr>
          <p:blipFill>
            <a:blip r:embed="rId8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5827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6" name="Picture 64" descr="C:\Users\asu\Downloads\species_images\fungi\Trichoderma_virens.png"/>
            <p:cNvPicPr>
              <a:picLocks noChangeAspect="1" noChangeArrowheads="1"/>
            </p:cNvPicPr>
            <p:nvPr/>
          </p:nvPicPr>
          <p:blipFill>
            <a:blip r:embed="rId8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671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8" name="Picture 66" descr="C:\Users\asu\Downloads\species_images\fungi\Verticillium_dahliae.png"/>
            <p:cNvPicPr>
              <a:picLocks noChangeAspect="1" noChangeArrowheads="1"/>
            </p:cNvPicPr>
            <p:nvPr/>
          </p:nvPicPr>
          <p:blipFill>
            <a:blip r:embed="rId8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694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3" name="Picture 71" descr="C:\Users\asu\Downloads\species_images\metazoa\Danaus_plexippus.png"/>
            <p:cNvPicPr>
              <a:picLocks noChangeAspect="1" noChangeArrowheads="1"/>
            </p:cNvPicPr>
            <p:nvPr/>
          </p:nvPicPr>
          <p:blipFill>
            <a:blip r:embed="rId8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61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5" name="Picture 73" descr="C:\Users\asu\Downloads\species_images\metazoa\Aedes_aegypti.png"/>
            <p:cNvPicPr>
              <a:picLocks noChangeAspect="1" noChangeArrowheads="1"/>
            </p:cNvPicPr>
            <p:nvPr/>
          </p:nvPicPr>
          <p:blipFill>
            <a:blip r:embed="rId8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116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10" name="Picture 78" descr="C:\Users\asu\Downloads\species_images\metazoa\Capitella_teleta.png"/>
            <p:cNvPicPr>
              <a:picLocks noChangeAspect="1" noChangeArrowheads="1"/>
            </p:cNvPicPr>
            <p:nvPr/>
          </p:nvPicPr>
          <p:blipFill>
            <a:blip r:embed="rId8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249" y="5638800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/>
          <p:cNvGrpSpPr/>
          <p:nvPr/>
        </p:nvGrpSpPr>
        <p:grpSpPr>
          <a:xfrm>
            <a:off x="201561" y="5407420"/>
            <a:ext cx="8632040" cy="649224"/>
            <a:chOff x="201561" y="5663985"/>
            <a:chExt cx="8632040" cy="649224"/>
          </a:xfrm>
        </p:grpSpPr>
        <p:pic>
          <p:nvPicPr>
            <p:cNvPr id="18477" name="Picture 45" descr="C:\Users\asu\Downloads\species_images\fungi\Cryptococcus_neoformans.png"/>
            <p:cNvPicPr>
              <a:picLocks noChangeAspect="1" noChangeArrowheads="1"/>
            </p:cNvPicPr>
            <p:nvPr/>
          </p:nvPicPr>
          <p:blipFill>
            <a:blip r:embed="rId8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960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78" name="Picture 46" descr="C:\Users\asu\Downloads\species_images\fungi\Fusarium_oxysporum.png"/>
            <p:cNvPicPr>
              <a:picLocks noChangeAspect="1" noChangeArrowheads="1"/>
            </p:cNvPicPr>
            <p:nvPr/>
          </p:nvPicPr>
          <p:blipFill>
            <a:blip r:embed="rId8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249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5" name="Picture 53" descr="C:\Users\asu\Downloads\species_images\fungi\Melampsora_laricipopulina.png"/>
            <p:cNvPicPr>
              <a:picLocks noChangeAspect="1" noChangeArrowheads="1"/>
            </p:cNvPicPr>
            <p:nvPr/>
          </p:nvPicPr>
          <p:blipFill>
            <a:blip r:embed="rId8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4377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88" name="Picture 56" descr="C:\Users\asu\Downloads\species_images\fungi\Neurospora_crassa.png"/>
            <p:cNvPicPr>
              <a:picLocks noChangeAspect="1" noChangeArrowheads="1"/>
            </p:cNvPicPr>
            <p:nvPr/>
          </p:nvPicPr>
          <p:blipFill>
            <a:blip r:embed="rId9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405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2" name="Picture 60" descr="C:\Users\asu\Downloads\species_images\fungi\Pyrenophora_triticirepentis.png"/>
            <p:cNvPicPr>
              <a:picLocks noChangeAspect="1" noChangeArrowheads="1"/>
            </p:cNvPicPr>
            <p:nvPr/>
          </p:nvPicPr>
          <p:blipFill>
            <a:blip r:embed="rId9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694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4" name="Picture 62" descr="C:\Users\asu\Downloads\species_images\fungi\Sporisorium_reilianum.png"/>
            <p:cNvPicPr>
              <a:picLocks noChangeAspect="1" noChangeArrowheads="1"/>
            </p:cNvPicPr>
            <p:nvPr/>
          </p:nvPicPr>
          <p:blipFill>
            <a:blip r:embed="rId9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538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97" name="Picture 65" descr="C:\Users\asu\Downloads\species_images\fungi\Ustilago_maydis.png"/>
            <p:cNvPicPr>
              <a:picLocks noChangeAspect="1" noChangeArrowheads="1"/>
            </p:cNvPicPr>
            <p:nvPr/>
          </p:nvPicPr>
          <p:blipFill>
            <a:blip r:embed="rId9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0116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2" name="Picture 70" descr="C:\Users\asu\Downloads\species_images\metazoa\Crassostrea_gigas.png"/>
            <p:cNvPicPr>
              <a:picLocks noChangeAspect="1" noChangeArrowheads="1"/>
            </p:cNvPicPr>
            <p:nvPr/>
          </p:nvPicPr>
          <p:blipFill>
            <a:blip r:embed="rId9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671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04" name="Picture 72" descr="C:\Users\asu\Downloads\species_images\metazoa\Acyrthosiphon_pisum.png"/>
            <p:cNvPicPr>
              <a:picLocks noChangeAspect="1" noChangeArrowheads="1"/>
            </p:cNvPicPr>
            <p:nvPr/>
          </p:nvPicPr>
          <p:blipFill>
            <a:blip r:embed="rId9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561" y="5663985"/>
              <a:ext cx="649224" cy="649224"/>
            </a:xfrm>
            <a:prstGeom prst="round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11" name="Picture 79" descr="C:\Users\asu\Downloads\species_images\plants\Oryza_sativa.png"/>
            <p:cNvPicPr>
              <a:picLocks noChangeAspect="1" noChangeArrowheads="1"/>
            </p:cNvPicPr>
            <p:nvPr/>
          </p:nvPicPr>
          <p:blipFill>
            <a:blip r:embed="rId9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983" y="5663985"/>
              <a:ext cx="649224" cy="64922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12" name="Picture 80" descr="C:\Users\asu\Downloads\species_images\plants\Solanum_tuberosum.png"/>
            <p:cNvPicPr>
              <a:picLocks noChangeAspect="1" noChangeArrowheads="1"/>
            </p:cNvPicPr>
            <p:nvPr/>
          </p:nvPicPr>
          <p:blipFill>
            <a:blip r:embed="rId9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5827" y="5663985"/>
              <a:ext cx="649224" cy="64922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513" name="Picture 81" descr="C:\Users\asu\Downloads\species_images\plants\Aegilops_tauschii.png"/>
            <p:cNvPicPr>
              <a:picLocks noChangeAspect="1" noChangeArrowheads="1"/>
            </p:cNvPicPr>
            <p:nvPr/>
          </p:nvPicPr>
          <p:blipFill>
            <a:blip r:embed="rId9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272" y="5663985"/>
              <a:ext cx="649224" cy="649224"/>
            </a:xfrm>
            <a:prstGeom prst="round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509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the current model scale?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E1106-E169-4476-A554-D6D04EC551B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838201"/>
            <a:ext cx="8974137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97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1|0.1|0.1|0.1|0.1|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4.1|2.3|3.4|9.3|7.4|14.5"/>
</p:tagLst>
</file>

<file path=ppt/theme/theme1.xml><?xml version="1.0" encoding="utf-8"?>
<a:theme xmlns:a="http://schemas.openxmlformats.org/drawingml/2006/main" name="blank">
  <a:themeElements>
    <a:clrScheme name="Custom 5">
      <a:dk1>
        <a:srgbClr val="000000"/>
      </a:dk1>
      <a:lt1>
        <a:srgbClr val="FFFFFF"/>
      </a:lt1>
      <a:dk2>
        <a:srgbClr val="CC0000"/>
      </a:dk2>
      <a:lt2>
        <a:srgbClr val="808080"/>
      </a:lt2>
      <a:accent1>
        <a:srgbClr val="00CC99"/>
      </a:accent1>
      <a:accent2>
        <a:srgbClr val="0070C0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3333CC"/>
      </a:hlink>
      <a:folHlink>
        <a:srgbClr val="3333CC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134567</TotalTime>
  <Words>1595</Words>
  <Application>Microsoft Office PowerPoint</Application>
  <PresentationFormat>On-screen Show (4:3)</PresentationFormat>
  <Paragraphs>448</Paragraphs>
  <Slides>53</Slides>
  <Notes>35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5" baseType="lpstr">
      <vt:lpstr>blank</vt:lpstr>
      <vt:lpstr>Visio</vt:lpstr>
      <vt:lpstr>A Centralized Model Organism Database (CMOD) for the Long Tail of Sequenced Genomes</vt:lpstr>
      <vt:lpstr>Why am I giving this keynote?</vt:lpstr>
      <vt:lpstr>PowerPoint Presentation</vt:lpstr>
      <vt:lpstr>PowerPoint Presentation</vt:lpstr>
      <vt:lpstr>My simplified history of MODs</vt:lpstr>
      <vt:lpstr>My simplified history of MODs</vt:lpstr>
      <vt:lpstr>GMOD is widely used</vt:lpstr>
      <vt:lpstr>Does the current model scale?</vt:lpstr>
      <vt:lpstr>Does the current model scale?</vt:lpstr>
      <vt:lpstr>Does the current model scale?</vt:lpstr>
      <vt:lpstr>Does the current model scale?</vt:lpstr>
      <vt:lpstr>The Long Tail of genomic data is being lost</vt:lpstr>
      <vt:lpstr>The Long Tail of genomic data is being lost</vt:lpstr>
      <vt:lpstr>At least you can download structured data…</vt:lpstr>
      <vt:lpstr>Centralized Model Organism Database concept</vt:lpstr>
      <vt:lpstr>PowerPoint Presentation</vt:lpstr>
      <vt:lpstr>PowerPoint Presentation</vt:lpstr>
      <vt:lpstr>Few genes are well annotated…</vt:lpstr>
      <vt:lpstr>… because the literature is sparsely curated?</vt:lpstr>
      <vt:lpstr>… because the literature is sparsely curated?</vt:lpstr>
      <vt:lpstr>PowerPoint Presentation</vt:lpstr>
      <vt:lpstr>PowerPoint Presentation</vt:lpstr>
      <vt:lpstr>The Long Tail is a prolific source of content</vt:lpstr>
      <vt:lpstr>Wikipedia is reasonably accurate</vt:lpstr>
      <vt:lpstr>Wikipedia has breadth and depth</vt:lpstr>
      <vt:lpstr>PowerPoint Presentation</vt:lpstr>
      <vt:lpstr>Filtering, extracting, and summarizing PubMed</vt:lpstr>
      <vt:lpstr>Filtering, extracting, and summarizing PubMed</vt:lpstr>
      <vt:lpstr>Wiki success depends on a positive feedback</vt:lpstr>
      <vt:lpstr>10,000 gene “stubs” within Wikipedia</vt:lpstr>
      <vt:lpstr>Gene Wiki has a critical mass of readers</vt:lpstr>
      <vt:lpstr>Gene Wiki has a critical mass of editors</vt:lpstr>
      <vt:lpstr>A review article for every gene is powerful</vt:lpstr>
      <vt:lpstr>Making the Gene Wiki more computable</vt:lpstr>
      <vt:lpstr>Filling the gaps in gene annotation</vt:lpstr>
      <vt:lpstr>Gene Wiki content improves enrichment analysis</vt:lpstr>
      <vt:lpstr>Gene Wiki content improves enrichment analysis</vt:lpstr>
      <vt:lpstr>Gene Wiki content improves enrichment analysis</vt:lpstr>
      <vt:lpstr>PowerPoint Presentation</vt:lpstr>
      <vt:lpstr>Can we skip text mining? </vt:lpstr>
      <vt:lpstr>Wikidata</vt:lpstr>
      <vt:lpstr>Wikidata understands scale</vt:lpstr>
      <vt:lpstr>Wikidata understands scale</vt:lpstr>
      <vt:lpstr>Wikidata understands scale</vt:lpstr>
      <vt:lpstr>Wikidata for biology</vt:lpstr>
      <vt:lpstr>Wikidata for biology</vt:lpstr>
      <vt:lpstr>Increasing biological data in Wikidata</vt:lpstr>
      <vt:lpstr>Loading genomic data into Wikidata</vt:lpstr>
      <vt:lpstr>Wikidata gene model</vt:lpstr>
      <vt:lpstr>Wikidata as CMOD?</vt:lpstr>
      <vt:lpstr>Wikidata as CMOD?</vt:lpstr>
      <vt:lpstr>PowerPoint Presentation</vt:lpstr>
      <vt:lpstr>PowerPoint Presentation</vt:lpstr>
    </vt:vector>
  </TitlesOfParts>
  <Company>GNF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</dc:creator>
  <cp:lastModifiedBy>asu</cp:lastModifiedBy>
  <cp:revision>4091</cp:revision>
  <dcterms:created xsi:type="dcterms:W3CDTF">2008-11-12T20:22:46Z</dcterms:created>
  <dcterms:modified xsi:type="dcterms:W3CDTF">2014-01-16T21:26:11Z</dcterms:modified>
</cp:coreProperties>
</file>